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63" r:id="rId2"/>
    <p:sldId id="442" r:id="rId3"/>
    <p:sldId id="2076137433" r:id="rId4"/>
    <p:sldId id="4090" r:id="rId5"/>
    <p:sldId id="1187" r:id="rId6"/>
    <p:sldId id="4097" r:id="rId7"/>
    <p:sldId id="2371" r:id="rId8"/>
    <p:sldId id="234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DE8D5-CCFC-445B-A60D-6D0DBDCE43C5}" type="datetimeFigureOut">
              <a:rPr lang="zh-CN" altLang="en-US" smtClean="0"/>
              <a:t>2022-6-6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C16D0-0315-4814-8F26-87F0887B00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330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571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接下来我们来看未来产品设计的主要功能框架，对于功能框架，我们划分为管理层、业务层、基础应用三大块。那么针对管理层，包含了项目管理、需求管理两块；</a:t>
            </a:r>
            <a:endParaRPr kumimoji="0" lang="en-US" altLang="zh-CN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业务层包含了针对产品设计划分为如图几点；</a:t>
            </a:r>
            <a:endParaRPr kumimoji="0" lang="en-US" altLang="zh-CN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那么针对基础应用，分类了组织。。。</a:t>
            </a:r>
            <a:endParaRPr kumimoji="0" lang="en-US" altLang="zh-CN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接下来我们来看需求管理：</a:t>
            </a:r>
          </a:p>
        </p:txBody>
      </p:sp>
    </p:spTree>
    <p:extLst>
      <p:ext uri="{BB962C8B-B14F-4D97-AF65-F5344CB8AC3E}">
        <p14:creationId xmlns:p14="http://schemas.microsoft.com/office/powerpoint/2010/main" val="3679297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15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3708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38384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8AA1D5-ACC3-4D0A-B45F-86693936AEE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859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6872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 userDrawn="1"/>
        </p:nvSpPr>
        <p:spPr bwMode="auto">
          <a:xfrm>
            <a:off x="0" y="2471670"/>
            <a:ext cx="12192000" cy="1188000"/>
          </a:xfrm>
          <a:prstGeom prst="rect">
            <a:avLst/>
          </a:prstGeom>
          <a:solidFill>
            <a:srgbClr val="53565A"/>
          </a:solidFill>
          <a:ln>
            <a:noFill/>
          </a:ln>
        </p:spPr>
        <p:txBody>
          <a:bodyPr vert="horz" wrap="square" lIns="68580" tIns="34290" rIns="68580" bIns="34290" numCol="1" rtlCol="0" anchor="t" anchorCtr="0" compatLnSpc="1"/>
          <a:lstStyle/>
          <a:p>
            <a:pPr algn="ctr"/>
            <a:endParaRPr lang="zh-CN" altLang="en-US" sz="1050"/>
          </a:p>
        </p:txBody>
      </p:sp>
      <p:sp>
        <p:nvSpPr>
          <p:cNvPr id="18" name="任意多边形 8"/>
          <p:cNvSpPr>
            <a:spLocks noChangeAspect="1"/>
          </p:cNvSpPr>
          <p:nvPr userDrawn="1"/>
        </p:nvSpPr>
        <p:spPr bwMode="auto">
          <a:xfrm>
            <a:off x="839416" y="2471670"/>
            <a:ext cx="2480212" cy="1188000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rgbClr val="AADB1E"/>
          </a:solidFill>
          <a:ln>
            <a:noFill/>
          </a:ln>
        </p:spPr>
        <p:txBody>
          <a:bodyPr vert="horz" wrap="square" lIns="68580" tIns="34290" rIns="68580" bIns="34290" numCol="1" rtlCol="0" anchor="t" anchorCtr="0" compatLnSpc="1"/>
          <a:lstStyle/>
          <a:p>
            <a:pPr algn="ctr"/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16205212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8" name="矩形 37"/>
          <p:cNvSpPr/>
          <p:nvPr userDrawn="1"/>
        </p:nvSpPr>
        <p:spPr bwMode="auto">
          <a:xfrm>
            <a:off x="0" y="6478488"/>
            <a:ext cx="1132840" cy="401583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endParaRPr lang="zh-CN" altLang="en-US" sz="1600" b="1" dirty="0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408368" y="6492875"/>
            <a:ext cx="244827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Page </a:t>
            </a:r>
            <a:fld id="{0C913308-F349-4B6D-A68A-DD1791B4A57B}" type="slidenum"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693057"/>
            <a:ext cx="11166475" cy="5640013"/>
          </a:xfrm>
        </p:spPr>
        <p:txBody>
          <a:bodyPr>
            <a:normAutofit/>
          </a:bodyPr>
          <a:lstStyle>
            <a:lvl1pPr>
              <a:defRPr sz="20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</a:p>
        </p:txBody>
      </p:sp>
      <p:sp>
        <p:nvSpPr>
          <p:cNvPr id="20" name="Freeform 6"/>
          <p:cNvSpPr>
            <a:spLocks noEditPoints="1"/>
          </p:cNvSpPr>
          <p:nvPr userDrawn="1"/>
        </p:nvSpPr>
        <p:spPr bwMode="auto">
          <a:xfrm>
            <a:off x="7778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3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2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3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6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799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3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8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2" y="981"/>
                </a:lnTo>
                <a:lnTo>
                  <a:pt x="966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2" y="1096"/>
                </a:lnTo>
                <a:lnTo>
                  <a:pt x="635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7" y="938"/>
                </a:lnTo>
                <a:lnTo>
                  <a:pt x="426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1" y="832"/>
                </a:lnTo>
                <a:lnTo>
                  <a:pt x="421" y="807"/>
                </a:lnTo>
                <a:lnTo>
                  <a:pt x="420" y="779"/>
                </a:lnTo>
                <a:lnTo>
                  <a:pt x="420" y="654"/>
                </a:lnTo>
                <a:lnTo>
                  <a:pt x="421" y="627"/>
                </a:lnTo>
                <a:lnTo>
                  <a:pt x="421" y="603"/>
                </a:lnTo>
                <a:lnTo>
                  <a:pt x="421" y="580"/>
                </a:lnTo>
                <a:lnTo>
                  <a:pt x="422" y="559"/>
                </a:lnTo>
                <a:lnTo>
                  <a:pt x="423" y="541"/>
                </a:lnTo>
                <a:lnTo>
                  <a:pt x="424" y="524"/>
                </a:lnTo>
                <a:lnTo>
                  <a:pt x="425" y="510"/>
                </a:lnTo>
                <a:lnTo>
                  <a:pt x="427" y="497"/>
                </a:lnTo>
                <a:lnTo>
                  <a:pt x="430" y="486"/>
                </a:lnTo>
                <a:lnTo>
                  <a:pt x="433" y="475"/>
                </a:lnTo>
                <a:lnTo>
                  <a:pt x="437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70" y="414"/>
                </a:lnTo>
                <a:lnTo>
                  <a:pt x="479" y="403"/>
                </a:lnTo>
                <a:lnTo>
                  <a:pt x="489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6" y="341"/>
                </a:lnTo>
                <a:lnTo>
                  <a:pt x="813" y="346"/>
                </a:lnTo>
                <a:lnTo>
                  <a:pt x="828" y="349"/>
                </a:lnTo>
                <a:lnTo>
                  <a:pt x="844" y="354"/>
                </a:lnTo>
                <a:lnTo>
                  <a:pt x="859" y="359"/>
                </a:lnTo>
                <a:lnTo>
                  <a:pt x="873" y="364"/>
                </a:lnTo>
                <a:lnTo>
                  <a:pt x="886" y="370"/>
                </a:lnTo>
                <a:lnTo>
                  <a:pt x="898" y="378"/>
                </a:lnTo>
                <a:lnTo>
                  <a:pt x="911" y="385"/>
                </a:lnTo>
                <a:lnTo>
                  <a:pt x="922" y="393"/>
                </a:lnTo>
                <a:lnTo>
                  <a:pt x="932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1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3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2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6" y="81"/>
                </a:lnTo>
                <a:lnTo>
                  <a:pt x="1146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3" y="27"/>
                </a:lnTo>
                <a:lnTo>
                  <a:pt x="964" y="20"/>
                </a:lnTo>
                <a:lnTo>
                  <a:pt x="923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7" y="38"/>
                </a:lnTo>
                <a:lnTo>
                  <a:pt x="321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6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5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1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9" y="1429"/>
                </a:lnTo>
                <a:lnTo>
                  <a:pt x="613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4" y="1412"/>
                </a:lnTo>
                <a:lnTo>
                  <a:pt x="1013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8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1" name="Freeform 7"/>
          <p:cNvSpPr>
            <a:spLocks noEditPoints="1"/>
          </p:cNvSpPr>
          <p:nvPr userDrawn="1"/>
        </p:nvSpPr>
        <p:spPr bwMode="auto">
          <a:xfrm>
            <a:off x="3714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59 w 1407"/>
              <a:gd name="T5" fmla="*/ 1000 h 1434"/>
              <a:gd name="T6" fmla="*/ 913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69 w 1407"/>
              <a:gd name="T13" fmla="*/ 1098 h 1434"/>
              <a:gd name="T14" fmla="*/ 584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2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28 w 1407"/>
              <a:gd name="T29" fmla="*/ 486 h 1434"/>
              <a:gd name="T30" fmla="*/ 453 w 1407"/>
              <a:gd name="T31" fmla="*/ 432 h 1434"/>
              <a:gd name="T32" fmla="*/ 499 w 1407"/>
              <a:gd name="T33" fmla="*/ 387 h 1434"/>
              <a:gd name="T34" fmla="*/ 565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0 w 1407"/>
              <a:gd name="T45" fmla="*/ 421 h 1434"/>
              <a:gd name="T46" fmla="*/ 979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0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2 w 1407"/>
              <a:gd name="T59" fmla="*/ 56 h 1434"/>
              <a:gd name="T60" fmla="*/ 924 w 1407"/>
              <a:gd name="T61" fmla="*/ 14 h 1434"/>
              <a:gd name="T62" fmla="*/ 703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5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6 w 1407"/>
              <a:gd name="T89" fmla="*/ 1398 h 1434"/>
              <a:gd name="T90" fmla="*/ 568 w 1407"/>
              <a:gd name="T91" fmla="*/ 1429 h 1434"/>
              <a:gd name="T92" fmla="*/ 799 w 1407"/>
              <a:gd name="T93" fmla="*/ 1431 h 1434"/>
              <a:gd name="T94" fmla="*/ 1012 w 1407"/>
              <a:gd name="T95" fmla="*/ 1404 h 1434"/>
              <a:gd name="T96" fmla="*/ 1183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7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6" y="969"/>
                </a:lnTo>
                <a:lnTo>
                  <a:pt x="971" y="981"/>
                </a:lnTo>
                <a:lnTo>
                  <a:pt x="966" y="991"/>
                </a:lnTo>
                <a:lnTo>
                  <a:pt x="959" y="1000"/>
                </a:lnTo>
                <a:lnTo>
                  <a:pt x="952" y="1011"/>
                </a:lnTo>
                <a:lnTo>
                  <a:pt x="943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3" y="1047"/>
                </a:lnTo>
                <a:lnTo>
                  <a:pt x="901" y="1054"/>
                </a:lnTo>
                <a:lnTo>
                  <a:pt x="889" y="1061"/>
                </a:lnTo>
                <a:lnTo>
                  <a:pt x="875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6" y="1099"/>
                </a:lnTo>
                <a:lnTo>
                  <a:pt x="688" y="1099"/>
                </a:lnTo>
                <a:lnTo>
                  <a:pt x="669" y="1098"/>
                </a:lnTo>
                <a:lnTo>
                  <a:pt x="651" y="1096"/>
                </a:lnTo>
                <a:lnTo>
                  <a:pt x="633" y="1094"/>
                </a:lnTo>
                <a:lnTo>
                  <a:pt x="617" y="1092"/>
                </a:lnTo>
                <a:lnTo>
                  <a:pt x="600" y="1089"/>
                </a:lnTo>
                <a:lnTo>
                  <a:pt x="584" y="1085"/>
                </a:lnTo>
                <a:lnTo>
                  <a:pt x="568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2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2" y="961"/>
                </a:lnTo>
                <a:lnTo>
                  <a:pt x="429" y="950"/>
                </a:lnTo>
                <a:lnTo>
                  <a:pt x="427" y="938"/>
                </a:lnTo>
                <a:lnTo>
                  <a:pt x="425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2" y="559"/>
                </a:lnTo>
                <a:lnTo>
                  <a:pt x="422" y="541"/>
                </a:lnTo>
                <a:lnTo>
                  <a:pt x="424" y="524"/>
                </a:lnTo>
                <a:lnTo>
                  <a:pt x="425" y="510"/>
                </a:lnTo>
                <a:lnTo>
                  <a:pt x="426" y="497"/>
                </a:lnTo>
                <a:lnTo>
                  <a:pt x="428" y="486"/>
                </a:lnTo>
                <a:lnTo>
                  <a:pt x="431" y="475"/>
                </a:lnTo>
                <a:lnTo>
                  <a:pt x="435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0" y="423"/>
                </a:lnTo>
                <a:lnTo>
                  <a:pt x="468" y="414"/>
                </a:lnTo>
                <a:lnTo>
                  <a:pt x="479" y="403"/>
                </a:lnTo>
                <a:lnTo>
                  <a:pt x="488" y="395"/>
                </a:lnTo>
                <a:lnTo>
                  <a:pt x="499" y="387"/>
                </a:lnTo>
                <a:lnTo>
                  <a:pt x="511" y="380"/>
                </a:lnTo>
                <a:lnTo>
                  <a:pt x="523" y="372"/>
                </a:lnTo>
                <a:lnTo>
                  <a:pt x="536" y="366"/>
                </a:lnTo>
                <a:lnTo>
                  <a:pt x="551" y="360"/>
                </a:lnTo>
                <a:lnTo>
                  <a:pt x="565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7" y="335"/>
                </a:lnTo>
                <a:lnTo>
                  <a:pt x="687" y="334"/>
                </a:lnTo>
                <a:lnTo>
                  <a:pt x="706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3" y="354"/>
                </a:lnTo>
                <a:lnTo>
                  <a:pt x="858" y="359"/>
                </a:lnTo>
                <a:lnTo>
                  <a:pt x="872" y="364"/>
                </a:lnTo>
                <a:lnTo>
                  <a:pt x="886" y="370"/>
                </a:lnTo>
                <a:lnTo>
                  <a:pt x="898" y="378"/>
                </a:lnTo>
                <a:lnTo>
                  <a:pt x="910" y="385"/>
                </a:lnTo>
                <a:lnTo>
                  <a:pt x="922" y="393"/>
                </a:lnTo>
                <a:lnTo>
                  <a:pt x="932" y="402"/>
                </a:lnTo>
                <a:lnTo>
                  <a:pt x="941" y="412"/>
                </a:lnTo>
                <a:lnTo>
                  <a:pt x="950" y="421"/>
                </a:lnTo>
                <a:lnTo>
                  <a:pt x="958" y="431"/>
                </a:lnTo>
                <a:lnTo>
                  <a:pt x="965" y="442"/>
                </a:lnTo>
                <a:lnTo>
                  <a:pt x="970" y="452"/>
                </a:lnTo>
                <a:lnTo>
                  <a:pt x="975" y="462"/>
                </a:lnTo>
                <a:lnTo>
                  <a:pt x="979" y="473"/>
                </a:lnTo>
                <a:lnTo>
                  <a:pt x="983" y="484"/>
                </a:lnTo>
                <a:lnTo>
                  <a:pt x="985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7" y="291"/>
                </a:lnTo>
                <a:lnTo>
                  <a:pt x="1384" y="280"/>
                </a:lnTo>
                <a:lnTo>
                  <a:pt x="1380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1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5" y="81"/>
                </a:lnTo>
                <a:lnTo>
                  <a:pt x="1144" y="68"/>
                </a:lnTo>
                <a:lnTo>
                  <a:pt x="1112" y="56"/>
                </a:lnTo>
                <a:lnTo>
                  <a:pt x="1077" y="45"/>
                </a:lnTo>
                <a:lnTo>
                  <a:pt x="1041" y="36"/>
                </a:lnTo>
                <a:lnTo>
                  <a:pt x="1003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39" y="5"/>
                </a:lnTo>
                <a:lnTo>
                  <a:pt x="795" y="2"/>
                </a:lnTo>
                <a:lnTo>
                  <a:pt x="750" y="1"/>
                </a:lnTo>
                <a:lnTo>
                  <a:pt x="703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4" y="21"/>
                </a:lnTo>
                <a:lnTo>
                  <a:pt x="394" y="28"/>
                </a:lnTo>
                <a:lnTo>
                  <a:pt x="357" y="38"/>
                </a:lnTo>
                <a:lnTo>
                  <a:pt x="320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4" y="99"/>
                </a:lnTo>
                <a:lnTo>
                  <a:pt x="169" y="114"/>
                </a:lnTo>
                <a:lnTo>
                  <a:pt x="144" y="131"/>
                </a:lnTo>
                <a:lnTo>
                  <a:pt x="120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5" y="273"/>
                </a:lnTo>
                <a:lnTo>
                  <a:pt x="22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4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2" y="1153"/>
                </a:lnTo>
                <a:lnTo>
                  <a:pt x="26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6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5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1" y="1352"/>
                </a:lnTo>
                <a:lnTo>
                  <a:pt x="262" y="1366"/>
                </a:lnTo>
                <a:lnTo>
                  <a:pt x="295" y="1377"/>
                </a:lnTo>
                <a:lnTo>
                  <a:pt x="330" y="1388"/>
                </a:lnTo>
                <a:lnTo>
                  <a:pt x="366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8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3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3" y="1412"/>
                </a:lnTo>
                <a:lnTo>
                  <a:pt x="1012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3" y="1349"/>
                </a:lnTo>
                <a:lnTo>
                  <a:pt x="1212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7" y="1171"/>
                </a:lnTo>
                <a:lnTo>
                  <a:pt x="1381" y="1160"/>
                </a:lnTo>
                <a:lnTo>
                  <a:pt x="1385" y="1149"/>
                </a:lnTo>
                <a:lnTo>
                  <a:pt x="1387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2" name="Freeform 8"/>
          <p:cNvSpPr>
            <a:spLocks noEditPoints="1"/>
          </p:cNvSpPr>
          <p:nvPr userDrawn="1"/>
        </p:nvSpPr>
        <p:spPr bwMode="auto">
          <a:xfrm>
            <a:off x="249238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5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3 w 1407"/>
              <a:gd name="T19" fmla="*/ 1013 h 1434"/>
              <a:gd name="T20" fmla="*/ 433 w 1407"/>
              <a:gd name="T21" fmla="*/ 961 h 1434"/>
              <a:gd name="T22" fmla="*/ 424 w 1407"/>
              <a:gd name="T23" fmla="*/ 895 h 1434"/>
              <a:gd name="T24" fmla="*/ 420 w 1407"/>
              <a:gd name="T25" fmla="*/ 779 h 1434"/>
              <a:gd name="T26" fmla="*/ 423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9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2 w 1407"/>
              <a:gd name="T51" fmla="*/ 654 h 1434"/>
              <a:gd name="T52" fmla="*/ 1381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4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7 w 1407"/>
              <a:gd name="T67" fmla="*/ 59 h 1434"/>
              <a:gd name="T68" fmla="*/ 144 w 1407"/>
              <a:gd name="T69" fmla="*/ 131 h 1434"/>
              <a:gd name="T70" fmla="*/ 52 w 1407"/>
              <a:gd name="T71" fmla="*/ 223 h 1434"/>
              <a:gd name="T72" fmla="*/ 26 w 1407"/>
              <a:gd name="T73" fmla="*/ 273 h 1434"/>
              <a:gd name="T74" fmla="*/ 9 w 1407"/>
              <a:gd name="T75" fmla="*/ 356 h 1434"/>
              <a:gd name="T76" fmla="*/ 0 w 1407"/>
              <a:gd name="T77" fmla="*/ 549 h 1434"/>
              <a:gd name="T78" fmla="*/ 3 w 1407"/>
              <a:gd name="T79" fmla="*/ 975 h 1434"/>
              <a:gd name="T80" fmla="*/ 18 w 1407"/>
              <a:gd name="T81" fmla="*/ 1131 h 1434"/>
              <a:gd name="T82" fmla="*/ 36 w 1407"/>
              <a:gd name="T83" fmla="*/ 1184 h 1434"/>
              <a:gd name="T84" fmla="*/ 86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800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8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1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2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3" y="981"/>
                </a:lnTo>
                <a:lnTo>
                  <a:pt x="967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5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3" y="1084"/>
                </a:lnTo>
                <a:lnTo>
                  <a:pt x="816" y="1088"/>
                </a:lnTo>
                <a:lnTo>
                  <a:pt x="800" y="1091"/>
                </a:lnTo>
                <a:lnTo>
                  <a:pt x="782" y="1094"/>
                </a:lnTo>
                <a:lnTo>
                  <a:pt x="765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1" y="1096"/>
                </a:lnTo>
                <a:lnTo>
                  <a:pt x="634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8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2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3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8" y="938"/>
                </a:lnTo>
                <a:lnTo>
                  <a:pt x="426" y="926"/>
                </a:lnTo>
                <a:lnTo>
                  <a:pt x="425" y="911"/>
                </a:lnTo>
                <a:lnTo>
                  <a:pt x="424" y="895"/>
                </a:lnTo>
                <a:lnTo>
                  <a:pt x="423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3" y="559"/>
                </a:lnTo>
                <a:lnTo>
                  <a:pt x="424" y="541"/>
                </a:lnTo>
                <a:lnTo>
                  <a:pt x="425" y="524"/>
                </a:lnTo>
                <a:lnTo>
                  <a:pt x="426" y="510"/>
                </a:lnTo>
                <a:lnTo>
                  <a:pt x="428" y="497"/>
                </a:lnTo>
                <a:lnTo>
                  <a:pt x="430" y="486"/>
                </a:lnTo>
                <a:lnTo>
                  <a:pt x="433" y="475"/>
                </a:lnTo>
                <a:lnTo>
                  <a:pt x="436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69" y="414"/>
                </a:lnTo>
                <a:lnTo>
                  <a:pt x="479" y="403"/>
                </a:lnTo>
                <a:lnTo>
                  <a:pt x="488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8" y="346"/>
                </a:lnTo>
                <a:lnTo>
                  <a:pt x="614" y="342"/>
                </a:lnTo>
                <a:lnTo>
                  <a:pt x="632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4" y="354"/>
                </a:lnTo>
                <a:lnTo>
                  <a:pt x="858" y="359"/>
                </a:lnTo>
                <a:lnTo>
                  <a:pt x="873" y="364"/>
                </a:lnTo>
                <a:lnTo>
                  <a:pt x="886" y="370"/>
                </a:lnTo>
                <a:lnTo>
                  <a:pt x="899" y="378"/>
                </a:lnTo>
                <a:lnTo>
                  <a:pt x="911" y="385"/>
                </a:lnTo>
                <a:lnTo>
                  <a:pt x="922" y="393"/>
                </a:lnTo>
                <a:lnTo>
                  <a:pt x="933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2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2" y="654"/>
                </a:lnTo>
                <a:lnTo>
                  <a:pt x="992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1" y="270"/>
                </a:lnTo>
                <a:lnTo>
                  <a:pt x="1377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6" y="95"/>
                </a:lnTo>
                <a:lnTo>
                  <a:pt x="1177" y="81"/>
                </a:lnTo>
                <a:lnTo>
                  <a:pt x="1145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4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3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8" y="38"/>
                </a:lnTo>
                <a:lnTo>
                  <a:pt x="322" y="48"/>
                </a:lnTo>
                <a:lnTo>
                  <a:pt x="287" y="59"/>
                </a:lnTo>
                <a:lnTo>
                  <a:pt x="255" y="71"/>
                </a:lnTo>
                <a:lnTo>
                  <a:pt x="224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2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20" y="294"/>
                </a:lnTo>
                <a:lnTo>
                  <a:pt x="18" y="305"/>
                </a:lnTo>
                <a:lnTo>
                  <a:pt x="13" y="329"/>
                </a:lnTo>
                <a:lnTo>
                  <a:pt x="9" y="356"/>
                </a:lnTo>
                <a:lnTo>
                  <a:pt x="7" y="387"/>
                </a:lnTo>
                <a:lnTo>
                  <a:pt x="4" y="422"/>
                </a:lnTo>
                <a:lnTo>
                  <a:pt x="2" y="460"/>
                </a:lnTo>
                <a:lnTo>
                  <a:pt x="1" y="502"/>
                </a:lnTo>
                <a:lnTo>
                  <a:pt x="0" y="549"/>
                </a:lnTo>
                <a:lnTo>
                  <a:pt x="0" y="599"/>
                </a:lnTo>
                <a:lnTo>
                  <a:pt x="0" y="834"/>
                </a:lnTo>
                <a:lnTo>
                  <a:pt x="0" y="886"/>
                </a:lnTo>
                <a:lnTo>
                  <a:pt x="1" y="933"/>
                </a:lnTo>
                <a:lnTo>
                  <a:pt x="3" y="975"/>
                </a:lnTo>
                <a:lnTo>
                  <a:pt x="4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8" y="1131"/>
                </a:lnTo>
                <a:lnTo>
                  <a:pt x="21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4" y="1214"/>
                </a:lnTo>
                <a:lnTo>
                  <a:pt x="68" y="1234"/>
                </a:lnTo>
                <a:lnTo>
                  <a:pt x="86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0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6" y="1425"/>
                </a:lnTo>
                <a:lnTo>
                  <a:pt x="569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800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3" y="1419"/>
                </a:lnTo>
                <a:lnTo>
                  <a:pt x="973" y="1412"/>
                </a:lnTo>
                <a:lnTo>
                  <a:pt x="1013" y="1404"/>
                </a:lnTo>
                <a:lnTo>
                  <a:pt x="1050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40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8" y="1268"/>
                </a:lnTo>
                <a:lnTo>
                  <a:pt x="1326" y="1249"/>
                </a:lnTo>
                <a:lnTo>
                  <a:pt x="1343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9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1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3" name="Freeform 9"/>
          <p:cNvSpPr/>
          <p:nvPr userDrawn="1"/>
        </p:nvSpPr>
        <p:spPr bwMode="auto">
          <a:xfrm>
            <a:off x="900113" y="6615125"/>
            <a:ext cx="100013" cy="104770"/>
          </a:xfrm>
          <a:custGeom>
            <a:avLst/>
            <a:gdLst>
              <a:gd name="T0" fmla="*/ 0 w 1329"/>
              <a:gd name="T1" fmla="*/ 1386 h 1386"/>
              <a:gd name="T2" fmla="*/ 404 w 1329"/>
              <a:gd name="T3" fmla="*/ 1386 h 1386"/>
              <a:gd name="T4" fmla="*/ 404 w 1329"/>
              <a:gd name="T5" fmla="*/ 625 h 1386"/>
              <a:gd name="T6" fmla="*/ 924 w 1329"/>
              <a:gd name="T7" fmla="*/ 1386 h 1386"/>
              <a:gd name="T8" fmla="*/ 1329 w 1329"/>
              <a:gd name="T9" fmla="*/ 1386 h 1386"/>
              <a:gd name="T10" fmla="*/ 1329 w 1329"/>
              <a:gd name="T11" fmla="*/ 0 h 1386"/>
              <a:gd name="T12" fmla="*/ 924 w 1329"/>
              <a:gd name="T13" fmla="*/ 0 h 1386"/>
              <a:gd name="T14" fmla="*/ 924 w 1329"/>
              <a:gd name="T15" fmla="*/ 768 h 1386"/>
              <a:gd name="T16" fmla="*/ 401 w 1329"/>
              <a:gd name="T17" fmla="*/ 0 h 1386"/>
              <a:gd name="T18" fmla="*/ 0 w 1329"/>
              <a:gd name="T19" fmla="*/ 0 h 1386"/>
              <a:gd name="T20" fmla="*/ 0 w 1329"/>
              <a:gd name="T21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29" h="1386">
                <a:moveTo>
                  <a:pt x="0" y="1386"/>
                </a:moveTo>
                <a:lnTo>
                  <a:pt x="404" y="1386"/>
                </a:lnTo>
                <a:lnTo>
                  <a:pt x="404" y="625"/>
                </a:lnTo>
                <a:lnTo>
                  <a:pt x="924" y="1386"/>
                </a:lnTo>
                <a:lnTo>
                  <a:pt x="1329" y="1386"/>
                </a:lnTo>
                <a:lnTo>
                  <a:pt x="1329" y="0"/>
                </a:lnTo>
                <a:lnTo>
                  <a:pt x="924" y="0"/>
                </a:lnTo>
                <a:lnTo>
                  <a:pt x="924" y="768"/>
                </a:lnTo>
                <a:lnTo>
                  <a:pt x="401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4" name="Rectangle 10"/>
          <p:cNvSpPr>
            <a:spLocks noChangeArrowheads="1"/>
          </p:cNvSpPr>
          <p:nvPr userDrawn="1"/>
        </p:nvSpPr>
        <p:spPr bwMode="auto">
          <a:xfrm>
            <a:off x="730250" y="6615125"/>
            <a:ext cx="31750" cy="104770"/>
          </a:xfrm>
          <a:prstGeom prst="rect">
            <a:avLst/>
          </a:pr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5" name="Freeform 11"/>
          <p:cNvSpPr/>
          <p:nvPr userDrawn="1"/>
        </p:nvSpPr>
        <p:spPr bwMode="auto">
          <a:xfrm>
            <a:off x="630238" y="6615125"/>
            <a:ext cx="84138" cy="104770"/>
          </a:xfrm>
          <a:custGeom>
            <a:avLst/>
            <a:gdLst>
              <a:gd name="T0" fmla="*/ 0 w 1104"/>
              <a:gd name="T1" fmla="*/ 1386 h 1386"/>
              <a:gd name="T2" fmla="*/ 1104 w 1104"/>
              <a:gd name="T3" fmla="*/ 1386 h 1386"/>
              <a:gd name="T4" fmla="*/ 1104 w 1104"/>
              <a:gd name="T5" fmla="*/ 1046 h 1386"/>
              <a:gd name="T6" fmla="*/ 434 w 1104"/>
              <a:gd name="T7" fmla="*/ 1046 h 1386"/>
              <a:gd name="T8" fmla="*/ 434 w 1104"/>
              <a:gd name="T9" fmla="*/ 0 h 1386"/>
              <a:gd name="T10" fmla="*/ 0 w 1104"/>
              <a:gd name="T11" fmla="*/ 0 h 1386"/>
              <a:gd name="T12" fmla="*/ 0 w 1104"/>
              <a:gd name="T13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4" h="1386">
                <a:moveTo>
                  <a:pt x="0" y="1386"/>
                </a:moveTo>
                <a:lnTo>
                  <a:pt x="1104" y="1386"/>
                </a:lnTo>
                <a:lnTo>
                  <a:pt x="1104" y="1046"/>
                </a:lnTo>
                <a:lnTo>
                  <a:pt x="434" y="1046"/>
                </a:lnTo>
                <a:lnTo>
                  <a:pt x="43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" name="Freeform 12"/>
          <p:cNvSpPr/>
          <p:nvPr userDrawn="1"/>
        </p:nvSpPr>
        <p:spPr bwMode="auto">
          <a:xfrm>
            <a:off x="493713" y="6615125"/>
            <a:ext cx="117475" cy="104770"/>
          </a:xfrm>
          <a:custGeom>
            <a:avLst/>
            <a:gdLst>
              <a:gd name="T0" fmla="*/ 0 w 1562"/>
              <a:gd name="T1" fmla="*/ 1386 h 1386"/>
              <a:gd name="T2" fmla="*/ 353 w 1562"/>
              <a:gd name="T3" fmla="*/ 1386 h 1386"/>
              <a:gd name="T4" fmla="*/ 353 w 1562"/>
              <a:gd name="T5" fmla="*/ 330 h 1386"/>
              <a:gd name="T6" fmla="*/ 623 w 1562"/>
              <a:gd name="T7" fmla="*/ 1386 h 1386"/>
              <a:gd name="T8" fmla="*/ 940 w 1562"/>
              <a:gd name="T9" fmla="*/ 1386 h 1386"/>
              <a:gd name="T10" fmla="*/ 1211 w 1562"/>
              <a:gd name="T11" fmla="*/ 305 h 1386"/>
              <a:gd name="T12" fmla="*/ 1211 w 1562"/>
              <a:gd name="T13" fmla="*/ 1386 h 1386"/>
              <a:gd name="T14" fmla="*/ 1562 w 1562"/>
              <a:gd name="T15" fmla="*/ 1386 h 1386"/>
              <a:gd name="T16" fmla="*/ 1562 w 1562"/>
              <a:gd name="T17" fmla="*/ 0 h 1386"/>
              <a:gd name="T18" fmla="*/ 951 w 1562"/>
              <a:gd name="T19" fmla="*/ 0 h 1386"/>
              <a:gd name="T20" fmla="*/ 783 w 1562"/>
              <a:gd name="T21" fmla="*/ 695 h 1386"/>
              <a:gd name="T22" fmla="*/ 614 w 1562"/>
              <a:gd name="T23" fmla="*/ 0 h 1386"/>
              <a:gd name="T24" fmla="*/ 0 w 1562"/>
              <a:gd name="T25" fmla="*/ 0 h 1386"/>
              <a:gd name="T26" fmla="*/ 0 w 1562"/>
              <a:gd name="T27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62" h="1386">
                <a:moveTo>
                  <a:pt x="0" y="1386"/>
                </a:moveTo>
                <a:lnTo>
                  <a:pt x="353" y="1386"/>
                </a:lnTo>
                <a:lnTo>
                  <a:pt x="353" y="330"/>
                </a:lnTo>
                <a:lnTo>
                  <a:pt x="623" y="1386"/>
                </a:lnTo>
                <a:lnTo>
                  <a:pt x="940" y="1386"/>
                </a:lnTo>
                <a:lnTo>
                  <a:pt x="1211" y="305"/>
                </a:lnTo>
                <a:lnTo>
                  <a:pt x="1211" y="1386"/>
                </a:lnTo>
                <a:lnTo>
                  <a:pt x="1562" y="1386"/>
                </a:lnTo>
                <a:lnTo>
                  <a:pt x="1562" y="0"/>
                </a:lnTo>
                <a:lnTo>
                  <a:pt x="951" y="0"/>
                </a:lnTo>
                <a:lnTo>
                  <a:pt x="783" y="695"/>
                </a:lnTo>
                <a:lnTo>
                  <a:pt x="61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" name="Freeform 13"/>
          <p:cNvSpPr/>
          <p:nvPr userDrawn="1"/>
        </p:nvSpPr>
        <p:spPr bwMode="auto">
          <a:xfrm>
            <a:off x="134938" y="6615125"/>
            <a:ext cx="101600" cy="104770"/>
          </a:xfrm>
          <a:custGeom>
            <a:avLst/>
            <a:gdLst>
              <a:gd name="T0" fmla="*/ 0 w 1336"/>
              <a:gd name="T1" fmla="*/ 297 h 1386"/>
              <a:gd name="T2" fmla="*/ 802 w 1336"/>
              <a:gd name="T3" fmla="*/ 297 h 1386"/>
              <a:gd name="T4" fmla="*/ 0 w 1336"/>
              <a:gd name="T5" fmla="*/ 1099 h 1386"/>
              <a:gd name="T6" fmla="*/ 0 w 1336"/>
              <a:gd name="T7" fmla="*/ 1386 h 1386"/>
              <a:gd name="T8" fmla="*/ 1336 w 1336"/>
              <a:gd name="T9" fmla="*/ 1386 h 1386"/>
              <a:gd name="T10" fmla="*/ 1336 w 1336"/>
              <a:gd name="T11" fmla="*/ 1089 h 1386"/>
              <a:gd name="T12" fmla="*/ 529 w 1336"/>
              <a:gd name="T13" fmla="*/ 1089 h 1386"/>
              <a:gd name="T14" fmla="*/ 1331 w 1336"/>
              <a:gd name="T15" fmla="*/ 288 h 1386"/>
              <a:gd name="T16" fmla="*/ 1331 w 1336"/>
              <a:gd name="T17" fmla="*/ 0 h 1386"/>
              <a:gd name="T18" fmla="*/ 0 w 1336"/>
              <a:gd name="T19" fmla="*/ 0 h 1386"/>
              <a:gd name="T20" fmla="*/ 0 w 1336"/>
              <a:gd name="T21" fmla="*/ 297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36" h="1386">
                <a:moveTo>
                  <a:pt x="0" y="297"/>
                </a:moveTo>
                <a:lnTo>
                  <a:pt x="802" y="297"/>
                </a:lnTo>
                <a:lnTo>
                  <a:pt x="0" y="1099"/>
                </a:lnTo>
                <a:lnTo>
                  <a:pt x="0" y="1386"/>
                </a:lnTo>
                <a:lnTo>
                  <a:pt x="1336" y="1386"/>
                </a:lnTo>
                <a:lnTo>
                  <a:pt x="1336" y="1089"/>
                </a:lnTo>
                <a:lnTo>
                  <a:pt x="529" y="1089"/>
                </a:lnTo>
                <a:lnTo>
                  <a:pt x="1331" y="288"/>
                </a:lnTo>
                <a:lnTo>
                  <a:pt x="1331" y="0"/>
                </a:lnTo>
                <a:lnTo>
                  <a:pt x="0" y="0"/>
                </a:lnTo>
                <a:lnTo>
                  <a:pt x="0" y="297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32" name="组合 47"/>
          <p:cNvGrpSpPr/>
          <p:nvPr userDrawn="1"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33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4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5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</p:grpSp>
      <p:sp>
        <p:nvSpPr>
          <p:cNvPr id="36" name="直接连接符 49"/>
          <p:cNvSpPr>
            <a:spLocks noChangeShapeType="1"/>
          </p:cNvSpPr>
          <p:nvPr userDrawn="1"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7" name="直接连接符 51"/>
          <p:cNvSpPr>
            <a:spLocks noChangeShapeType="1"/>
          </p:cNvSpPr>
          <p:nvPr userDrawn="1"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矩形 41"/>
          <p:cNvSpPr>
            <a:spLocks noChangeArrowheads="1"/>
          </p:cNvSpPr>
          <p:nvPr userDrawn="1"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  <p:sp>
        <p:nvSpPr>
          <p:cNvPr id="42" name="直角三角形 42"/>
          <p:cNvSpPr>
            <a:spLocks noChangeArrowheads="1"/>
          </p:cNvSpPr>
          <p:nvPr userDrawn="1"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4293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2022-6-6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276578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"/>
          <p:cNvSpPr/>
          <p:nvPr/>
        </p:nvSpPr>
        <p:spPr>
          <a:xfrm>
            <a:off x="0" y="6479282"/>
            <a:ext cx="12192000" cy="378719"/>
          </a:xfrm>
          <a:prstGeom prst="rect">
            <a:avLst/>
          </a:prstGeom>
          <a:solidFill>
            <a:srgbClr val="38384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582985" y="6543310"/>
            <a:ext cx="273656" cy="2642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50" name="组合 27"/>
          <p:cNvSpPr/>
          <p:nvPr/>
        </p:nvSpPr>
        <p:spPr>
          <a:xfrm>
            <a:off x="0" y="6478606"/>
            <a:ext cx="1246188" cy="3793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18753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54" name="组合 47"/>
          <p:cNvGrpSpPr/>
          <p:nvPr/>
        </p:nvGrpSpPr>
        <p:grpSpPr>
          <a:xfrm>
            <a:off x="7697117" y="188913"/>
            <a:ext cx="486966" cy="373064"/>
            <a:chOff x="0" y="0"/>
            <a:chExt cx="486965" cy="373062"/>
          </a:xfrm>
        </p:grpSpPr>
        <p:sp>
          <p:nvSpPr>
            <p:cNvPr id="51" name="矩形 44"/>
            <p:cNvSpPr/>
            <p:nvPr/>
          </p:nvSpPr>
          <p:spPr>
            <a:xfrm>
              <a:off x="0" y="-1"/>
              <a:ext cx="486965" cy="360364"/>
            </a:xfrm>
            <a:prstGeom prst="rect">
              <a:avLst/>
            </a:prstGeom>
            <a:solidFill>
              <a:srgbClr val="7F7F7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>
                  <a:latin typeface="Titillium Web"/>
                  <a:ea typeface="Titillium Web"/>
                  <a:cs typeface="Titillium Web"/>
                  <a:sym typeface="Titillium Web"/>
                </a:defRPr>
              </a:pPr>
              <a:endParaRPr/>
            </a:p>
          </p:txBody>
        </p:sp>
        <p:sp>
          <p:nvSpPr>
            <p:cNvPr id="52" name="直角三角形 45"/>
            <p:cNvSpPr/>
            <p:nvPr/>
          </p:nvSpPr>
          <p:spPr>
            <a:xfrm>
              <a:off x="-1" y="12700"/>
              <a:ext cx="216694" cy="3603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>
                  <a:latin typeface="Titillium Web"/>
                  <a:ea typeface="Titillium Web"/>
                  <a:cs typeface="Titillium Web"/>
                  <a:sym typeface="Titillium Web"/>
                </a:defRPr>
              </a:pPr>
              <a:endParaRPr/>
            </a:p>
          </p:txBody>
        </p:sp>
        <p:sp>
          <p:nvSpPr>
            <p:cNvPr id="53" name="直角三角形 46"/>
            <p:cNvSpPr/>
            <p:nvPr/>
          </p:nvSpPr>
          <p:spPr>
            <a:xfrm rot="10800000">
              <a:off x="270271" y="0"/>
              <a:ext cx="216694" cy="3603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>
                  <a:latin typeface="Titillium Web"/>
                  <a:ea typeface="Titillium Web"/>
                  <a:cs typeface="Titillium Web"/>
                  <a:sym typeface="Titillium Web"/>
                </a:defRPr>
              </a:pPr>
              <a:endParaRPr/>
            </a:p>
          </p:txBody>
        </p:sp>
      </p:grpSp>
      <p:sp>
        <p:nvSpPr>
          <p:cNvPr id="55" name="矩形 41"/>
          <p:cNvSpPr/>
          <p:nvPr/>
        </p:nvSpPr>
        <p:spPr>
          <a:xfrm>
            <a:off x="8218612" y="188912"/>
            <a:ext cx="3835004" cy="360365"/>
          </a:xfrm>
          <a:prstGeom prst="rect">
            <a:avLst/>
          </a:prstGeom>
          <a:solidFill>
            <a:srgbClr val="92D050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>
                <a:latin typeface="Titillium Web"/>
                <a:ea typeface="Titillium Web"/>
                <a:cs typeface="Titillium Web"/>
                <a:sym typeface="Titillium Web"/>
              </a:defRPr>
            </a:pPr>
            <a:endParaRPr/>
          </a:p>
        </p:txBody>
      </p:sp>
      <p:sp>
        <p:nvSpPr>
          <p:cNvPr id="56" name="直接连接符 49"/>
          <p:cNvSpPr/>
          <p:nvPr/>
        </p:nvSpPr>
        <p:spPr>
          <a:xfrm>
            <a:off x="197644" y="558800"/>
            <a:ext cx="7986587" cy="0"/>
          </a:xfrm>
          <a:prstGeom prst="line">
            <a:avLst/>
          </a:prstGeom>
          <a:ln w="12700">
            <a:solidFill>
              <a:srgbClr val="83A917"/>
            </a:solidFill>
            <a:bevel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" name="直接连接符 51"/>
          <p:cNvSpPr/>
          <p:nvPr/>
        </p:nvSpPr>
        <p:spPr>
          <a:xfrm>
            <a:off x="8184082" y="144464"/>
            <a:ext cx="3888581" cy="1587"/>
          </a:xfrm>
          <a:prstGeom prst="line">
            <a:avLst/>
          </a:prstGeom>
          <a:ln w="19050">
            <a:solidFill>
              <a:srgbClr val="7F7F7F"/>
            </a:solidFill>
            <a:bevel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8" name="ZV-E-White-H.png" descr="ZV-E-White-H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7000" y="6573837"/>
            <a:ext cx="838200" cy="20320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5215341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  <p:extLst>
      <p:ext uri="{BB962C8B-B14F-4D97-AF65-F5344CB8AC3E}">
        <p14:creationId xmlns:p14="http://schemas.microsoft.com/office/powerpoint/2010/main" val="298624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292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2" name="图形 2">
            <a:extLst>
              <a:ext uri="{FF2B5EF4-FFF2-40B4-BE49-F238E27FC236}">
                <a16:creationId xmlns:a16="http://schemas.microsoft.com/office/drawing/2014/main" id="{4C348979-BF90-4147-88F4-2D176A23124C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734DC31-B34D-4E27-A08A-5A35F5C2B77D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2">
              <a:extLst>
                <a:ext uri="{FF2B5EF4-FFF2-40B4-BE49-F238E27FC236}">
                  <a16:creationId xmlns:a16="http://schemas.microsoft.com/office/drawing/2014/main" id="{594014A8-DF48-4255-BD4F-828208D932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80948D06-14CC-4C71-B4FF-D526F36B459B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2D114D0-12BD-4468-8586-3FF6DD9313B2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BA601E7-93AA-4DA3-92BD-D89124A31353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B1EC5CE-0B2F-476B-9B55-04153AFC9D06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66BE183-33E3-4F8D-830D-0CF2BB039F3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814F736-6576-4CB1-91B0-5E781B2AD0C3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1C52680D-FB9D-4D7D-A547-F92DE442F923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85DDB7-1CCB-47CF-A998-6057F830C671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0914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D34BF3A8-E5BE-4049-92E3-AE16F32DF6E9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50234D6-DF2B-4A69-B57F-468A521C8371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2">
              <a:extLst>
                <a:ext uri="{FF2B5EF4-FFF2-40B4-BE49-F238E27FC236}">
                  <a16:creationId xmlns:a16="http://schemas.microsoft.com/office/drawing/2014/main" id="{1E67DA3D-49EB-47A6-BEB6-DE6A7BB9E127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C0A4891-0C1A-4ACD-8613-6E6A2265B23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5C9A94AE-4344-40BF-90C8-F158339151C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C93374E-2957-4266-98AD-54CDB4C6FEBB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36336AF6-63F6-46D8-9016-6F59E343E3B9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7DF9EE6-1FC8-4A8D-83CF-0D05A1985E19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211CA9F-12E9-4178-ABEB-E266D26B6009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225C503-A080-4EDC-9F22-502EAA2F19BD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F1C034D-CA9F-4241-A681-691ABC733F98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56926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图形 4">
            <a:extLst>
              <a:ext uri="{FF2B5EF4-FFF2-40B4-BE49-F238E27FC236}">
                <a16:creationId xmlns:a16="http://schemas.microsoft.com/office/drawing/2014/main" id="{51A42D55-71A5-4CBC-A2D5-55F452359B10}"/>
              </a:ext>
            </a:extLst>
          </p:cNvPr>
          <p:cNvGrpSpPr/>
          <p:nvPr userDrawn="1"/>
        </p:nvGrpSpPr>
        <p:grpSpPr>
          <a:xfrm>
            <a:off x="409285" y="5932967"/>
            <a:ext cx="1822284" cy="607526"/>
            <a:chOff x="409285" y="5932967"/>
            <a:chExt cx="1822284" cy="607526"/>
          </a:xfrm>
          <a:solidFill>
            <a:schemeClr val="accent1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0ABFD09-4C06-47FD-A9B5-61BBFE5AC874}"/>
                </a:ext>
              </a:extLst>
            </p:cNvPr>
            <p:cNvSpPr/>
            <p:nvPr/>
          </p:nvSpPr>
          <p:spPr>
            <a:xfrm>
              <a:off x="409285" y="5932967"/>
              <a:ext cx="1822284" cy="607526"/>
            </a:xfrm>
            <a:custGeom>
              <a:avLst/>
              <a:gdLst>
                <a:gd name="connsiteX0" fmla="*/ 0 w 1822284"/>
                <a:gd name="connsiteY0" fmla="*/ 0 h 607526"/>
                <a:gd name="connsiteX1" fmla="*/ 1822285 w 1822284"/>
                <a:gd name="connsiteY1" fmla="*/ 0 h 607526"/>
                <a:gd name="connsiteX2" fmla="*/ 1822285 w 1822284"/>
                <a:gd name="connsiteY2" fmla="*/ 607526 h 607526"/>
                <a:gd name="connsiteX3" fmla="*/ 0 w 1822284"/>
                <a:gd name="connsiteY3" fmla="*/ 607526 h 60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284" h="607526">
                  <a:moveTo>
                    <a:pt x="0" y="0"/>
                  </a:moveTo>
                  <a:lnTo>
                    <a:pt x="1822285" y="0"/>
                  </a:lnTo>
                  <a:lnTo>
                    <a:pt x="1822285" y="607526"/>
                  </a:lnTo>
                  <a:lnTo>
                    <a:pt x="0" y="607526"/>
                  </a:lnTo>
                  <a:close/>
                </a:path>
              </a:pathLst>
            </a:custGeom>
            <a:solidFill>
              <a:schemeClr val="tx2"/>
            </a:solidFill>
            <a:ln w="73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F5DB94-6ECE-4026-A9DF-D4155137C82A}"/>
                </a:ext>
              </a:extLst>
            </p:cNvPr>
            <p:cNvGrpSpPr/>
            <p:nvPr/>
          </p:nvGrpSpPr>
          <p:grpSpPr>
            <a:xfrm>
              <a:off x="626264" y="6149135"/>
              <a:ext cx="1389137" cy="173642"/>
              <a:chOff x="626264" y="6149135"/>
              <a:chExt cx="1389137" cy="173642"/>
            </a:xfrm>
            <a:solidFill>
              <a:srgbClr val="A5CF4E"/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5709A340-1A6B-402B-A773-F45DC8794A30}"/>
                  </a:ext>
                </a:extLst>
              </p:cNvPr>
              <p:cNvSpPr/>
              <p:nvPr/>
            </p:nvSpPr>
            <p:spPr>
              <a:xfrm>
                <a:off x="1658314" y="6149135"/>
                <a:ext cx="170694" cy="173642"/>
              </a:xfrm>
              <a:custGeom>
                <a:avLst/>
                <a:gdLst>
                  <a:gd name="connsiteX0" fmla="*/ 168557 w 170694"/>
                  <a:gd name="connsiteY0" fmla="*/ 36483 h 173642"/>
                  <a:gd name="connsiteX1" fmla="*/ 155438 w 170694"/>
                  <a:gd name="connsiteY1" fmla="*/ 17467 h 173642"/>
                  <a:gd name="connsiteX2" fmla="*/ 126252 w 170694"/>
                  <a:gd name="connsiteY2" fmla="*/ 4422 h 173642"/>
                  <a:gd name="connsiteX3" fmla="*/ 85421 w 170694"/>
                  <a:gd name="connsiteY3" fmla="*/ 0 h 173642"/>
                  <a:gd name="connsiteX4" fmla="*/ 43263 w 170694"/>
                  <a:gd name="connsiteY4" fmla="*/ 4643 h 173642"/>
                  <a:gd name="connsiteX5" fmla="*/ 14667 w 170694"/>
                  <a:gd name="connsiteY5" fmla="*/ 17910 h 173642"/>
                  <a:gd name="connsiteX6" fmla="*/ 1990 w 170694"/>
                  <a:gd name="connsiteY6" fmla="*/ 36998 h 173642"/>
                  <a:gd name="connsiteX7" fmla="*/ 0 w 170694"/>
                  <a:gd name="connsiteY7" fmla="*/ 72523 h 173642"/>
                  <a:gd name="connsiteX8" fmla="*/ 0 w 170694"/>
                  <a:gd name="connsiteY8" fmla="*/ 100972 h 173642"/>
                  <a:gd name="connsiteX9" fmla="*/ 2137 w 170694"/>
                  <a:gd name="connsiteY9" fmla="*/ 137012 h 173642"/>
                  <a:gd name="connsiteX10" fmla="*/ 15256 w 170694"/>
                  <a:gd name="connsiteY10" fmla="*/ 156101 h 173642"/>
                  <a:gd name="connsiteX11" fmla="*/ 44442 w 170694"/>
                  <a:gd name="connsiteY11" fmla="*/ 169220 h 173642"/>
                  <a:gd name="connsiteX12" fmla="*/ 85494 w 170694"/>
                  <a:gd name="connsiteY12" fmla="*/ 173642 h 173642"/>
                  <a:gd name="connsiteX13" fmla="*/ 127578 w 170694"/>
                  <a:gd name="connsiteY13" fmla="*/ 168999 h 173642"/>
                  <a:gd name="connsiteX14" fmla="*/ 156101 w 170694"/>
                  <a:gd name="connsiteY14" fmla="*/ 155732 h 173642"/>
                  <a:gd name="connsiteX15" fmla="*/ 168704 w 170694"/>
                  <a:gd name="connsiteY15" fmla="*/ 136570 h 173642"/>
                  <a:gd name="connsiteX16" fmla="*/ 170694 w 170694"/>
                  <a:gd name="connsiteY16" fmla="*/ 100972 h 173642"/>
                  <a:gd name="connsiteX17" fmla="*/ 170694 w 170694"/>
                  <a:gd name="connsiteY17" fmla="*/ 72523 h 173642"/>
                  <a:gd name="connsiteX18" fmla="*/ 168557 w 170694"/>
                  <a:gd name="connsiteY18" fmla="*/ 36483 h 173642"/>
                  <a:gd name="connsiteX19" fmla="*/ 120429 w 170694"/>
                  <a:gd name="connsiteY19" fmla="*/ 94339 h 173642"/>
                  <a:gd name="connsiteX20" fmla="*/ 119618 w 170694"/>
                  <a:gd name="connsiteY20" fmla="*/ 113280 h 173642"/>
                  <a:gd name="connsiteX21" fmla="*/ 114459 w 170694"/>
                  <a:gd name="connsiteY21" fmla="*/ 123451 h 173642"/>
                  <a:gd name="connsiteX22" fmla="*/ 102814 w 170694"/>
                  <a:gd name="connsiteY22" fmla="*/ 130526 h 173642"/>
                  <a:gd name="connsiteX23" fmla="*/ 85642 w 170694"/>
                  <a:gd name="connsiteY23" fmla="*/ 133032 h 173642"/>
                  <a:gd name="connsiteX24" fmla="*/ 69059 w 170694"/>
                  <a:gd name="connsiteY24" fmla="*/ 130674 h 173642"/>
                  <a:gd name="connsiteX25" fmla="*/ 57119 w 170694"/>
                  <a:gd name="connsiteY25" fmla="*/ 123672 h 173642"/>
                  <a:gd name="connsiteX26" fmla="*/ 51886 w 170694"/>
                  <a:gd name="connsiteY26" fmla="*/ 113575 h 173642"/>
                  <a:gd name="connsiteX27" fmla="*/ 51076 w 170694"/>
                  <a:gd name="connsiteY27" fmla="*/ 94265 h 173642"/>
                  <a:gd name="connsiteX28" fmla="*/ 51076 w 170694"/>
                  <a:gd name="connsiteY28" fmla="*/ 79082 h 173642"/>
                  <a:gd name="connsiteX29" fmla="*/ 51813 w 170694"/>
                  <a:gd name="connsiteY29" fmla="*/ 60141 h 173642"/>
                  <a:gd name="connsiteX30" fmla="*/ 56972 w 170694"/>
                  <a:gd name="connsiteY30" fmla="*/ 50044 h 173642"/>
                  <a:gd name="connsiteX31" fmla="*/ 68617 w 170694"/>
                  <a:gd name="connsiteY31" fmla="*/ 42895 h 173642"/>
                  <a:gd name="connsiteX32" fmla="*/ 85642 w 170694"/>
                  <a:gd name="connsiteY32" fmla="*/ 40462 h 173642"/>
                  <a:gd name="connsiteX33" fmla="*/ 102372 w 170694"/>
                  <a:gd name="connsiteY33" fmla="*/ 42821 h 173642"/>
                  <a:gd name="connsiteX34" fmla="*/ 114312 w 170694"/>
                  <a:gd name="connsiteY34" fmla="*/ 49749 h 173642"/>
                  <a:gd name="connsiteX35" fmla="*/ 119618 w 170694"/>
                  <a:gd name="connsiteY35" fmla="*/ 59920 h 173642"/>
                  <a:gd name="connsiteX36" fmla="*/ 120429 w 170694"/>
                  <a:gd name="connsiteY36" fmla="*/ 79082 h 173642"/>
                  <a:gd name="connsiteX37" fmla="*/ 120429 w 170694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694" h="173642">
                    <a:moveTo>
                      <a:pt x="168557" y="36483"/>
                    </a:moveTo>
                    <a:cubicBezTo>
                      <a:pt x="167230" y="29555"/>
                      <a:pt x="162882" y="23290"/>
                      <a:pt x="155438" y="17467"/>
                    </a:cubicBezTo>
                    <a:cubicBezTo>
                      <a:pt x="148215" y="11645"/>
                      <a:pt x="138265" y="7223"/>
                      <a:pt x="126252" y="4422"/>
                    </a:cubicBezTo>
                    <a:cubicBezTo>
                      <a:pt x="114238" y="1474"/>
                      <a:pt x="100530" y="0"/>
                      <a:pt x="85421" y="0"/>
                    </a:cubicBezTo>
                    <a:cubicBezTo>
                      <a:pt x="69427" y="0"/>
                      <a:pt x="55350" y="1474"/>
                      <a:pt x="43263" y="4643"/>
                    </a:cubicBezTo>
                    <a:cubicBezTo>
                      <a:pt x="31176" y="7665"/>
                      <a:pt x="21668" y="12161"/>
                      <a:pt x="14667" y="17910"/>
                    </a:cubicBezTo>
                    <a:cubicBezTo>
                      <a:pt x="7518" y="23658"/>
                      <a:pt x="3317" y="30070"/>
                      <a:pt x="1990" y="36998"/>
                    </a:cubicBezTo>
                    <a:cubicBezTo>
                      <a:pt x="737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737" y="130232"/>
                      <a:pt x="2137" y="137012"/>
                    </a:cubicBezTo>
                    <a:cubicBezTo>
                      <a:pt x="3464" y="143866"/>
                      <a:pt x="7960" y="150279"/>
                      <a:pt x="15256" y="156101"/>
                    </a:cubicBezTo>
                    <a:cubicBezTo>
                      <a:pt x="22626" y="161923"/>
                      <a:pt x="32355" y="166272"/>
                      <a:pt x="44442" y="169220"/>
                    </a:cubicBezTo>
                    <a:cubicBezTo>
                      <a:pt x="56603" y="172021"/>
                      <a:pt x="70164" y="173642"/>
                      <a:pt x="85494" y="173642"/>
                    </a:cubicBezTo>
                    <a:cubicBezTo>
                      <a:pt x="101414" y="173642"/>
                      <a:pt x="115491" y="172021"/>
                      <a:pt x="127578" y="168999"/>
                    </a:cubicBezTo>
                    <a:cubicBezTo>
                      <a:pt x="139518" y="165903"/>
                      <a:pt x="149099" y="161555"/>
                      <a:pt x="156101" y="155732"/>
                    </a:cubicBezTo>
                    <a:cubicBezTo>
                      <a:pt x="163103" y="149984"/>
                      <a:pt x="167451" y="143572"/>
                      <a:pt x="168704" y="136570"/>
                    </a:cubicBezTo>
                    <a:cubicBezTo>
                      <a:pt x="170104" y="129716"/>
                      <a:pt x="170694" y="117850"/>
                      <a:pt x="170694" y="100972"/>
                    </a:cubicBezTo>
                    <a:lnTo>
                      <a:pt x="170694" y="72523"/>
                    </a:lnTo>
                    <a:cubicBezTo>
                      <a:pt x="170694" y="55350"/>
                      <a:pt x="170104" y="43337"/>
                      <a:pt x="168557" y="36483"/>
                    </a:cubicBezTo>
                    <a:close/>
                    <a:moveTo>
                      <a:pt x="120429" y="94339"/>
                    </a:moveTo>
                    <a:cubicBezTo>
                      <a:pt x="120429" y="103257"/>
                      <a:pt x="120134" y="109595"/>
                      <a:pt x="119618" y="113280"/>
                    </a:cubicBezTo>
                    <a:cubicBezTo>
                      <a:pt x="119029" y="117039"/>
                      <a:pt x="117407" y="120355"/>
                      <a:pt x="114459" y="123451"/>
                    </a:cubicBezTo>
                    <a:cubicBezTo>
                      <a:pt x="111585" y="126546"/>
                      <a:pt x="107752" y="128905"/>
                      <a:pt x="102814" y="130526"/>
                    </a:cubicBezTo>
                    <a:cubicBezTo>
                      <a:pt x="97950" y="132222"/>
                      <a:pt x="92128" y="133032"/>
                      <a:pt x="85642" y="133032"/>
                    </a:cubicBezTo>
                    <a:cubicBezTo>
                      <a:pt x="79525" y="133032"/>
                      <a:pt x="73997" y="132222"/>
                      <a:pt x="69059" y="130674"/>
                    </a:cubicBezTo>
                    <a:cubicBezTo>
                      <a:pt x="64194" y="129126"/>
                      <a:pt x="60215" y="126768"/>
                      <a:pt x="57119" y="123672"/>
                    </a:cubicBezTo>
                    <a:cubicBezTo>
                      <a:pt x="54245" y="120577"/>
                      <a:pt x="52476" y="117186"/>
                      <a:pt x="51886" y="113575"/>
                    </a:cubicBezTo>
                    <a:cubicBezTo>
                      <a:pt x="51223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297" y="63826"/>
                      <a:pt x="51813" y="60141"/>
                    </a:cubicBezTo>
                    <a:cubicBezTo>
                      <a:pt x="52255" y="56456"/>
                      <a:pt x="54024" y="52992"/>
                      <a:pt x="56972" y="50044"/>
                    </a:cubicBezTo>
                    <a:cubicBezTo>
                      <a:pt x="59846" y="46875"/>
                      <a:pt x="63752" y="44590"/>
                      <a:pt x="68617" y="42895"/>
                    </a:cubicBezTo>
                    <a:cubicBezTo>
                      <a:pt x="73555" y="41273"/>
                      <a:pt x="79156" y="40462"/>
                      <a:pt x="85642" y="40462"/>
                    </a:cubicBezTo>
                    <a:cubicBezTo>
                      <a:pt x="91759" y="40462"/>
                      <a:pt x="97582" y="41199"/>
                      <a:pt x="102372" y="42821"/>
                    </a:cubicBezTo>
                    <a:cubicBezTo>
                      <a:pt x="107237" y="44369"/>
                      <a:pt x="111290" y="46653"/>
                      <a:pt x="114312" y="49749"/>
                    </a:cubicBezTo>
                    <a:cubicBezTo>
                      <a:pt x="117186" y="52844"/>
                      <a:pt x="119029" y="56235"/>
                      <a:pt x="119618" y="59920"/>
                    </a:cubicBezTo>
                    <a:cubicBezTo>
                      <a:pt x="120134" y="63605"/>
                      <a:pt x="120429" y="69943"/>
                      <a:pt x="120429" y="79082"/>
                    </a:cubicBezTo>
                    <a:lnTo>
                      <a:pt x="120429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6398F8A3-1ECE-4DB7-A732-5ECAE4888EDB}"/>
                  </a:ext>
                </a:extLst>
              </p:cNvPr>
              <p:cNvSpPr/>
              <p:nvPr/>
            </p:nvSpPr>
            <p:spPr>
              <a:xfrm>
                <a:off x="1005903" y="6149135"/>
                <a:ext cx="170767" cy="173642"/>
              </a:xfrm>
              <a:custGeom>
                <a:avLst/>
                <a:gdLst>
                  <a:gd name="connsiteX0" fmla="*/ 168409 w 170767"/>
                  <a:gd name="connsiteY0" fmla="*/ 36483 h 173642"/>
                  <a:gd name="connsiteX1" fmla="*/ 155364 w 170767"/>
                  <a:gd name="connsiteY1" fmla="*/ 17467 h 173642"/>
                  <a:gd name="connsiteX2" fmla="*/ 126104 w 170767"/>
                  <a:gd name="connsiteY2" fmla="*/ 4422 h 173642"/>
                  <a:gd name="connsiteX3" fmla="*/ 85347 w 170767"/>
                  <a:gd name="connsiteY3" fmla="*/ 0 h 173642"/>
                  <a:gd name="connsiteX4" fmla="*/ 43189 w 170767"/>
                  <a:gd name="connsiteY4" fmla="*/ 4643 h 173642"/>
                  <a:gd name="connsiteX5" fmla="*/ 14446 w 170767"/>
                  <a:gd name="connsiteY5" fmla="*/ 17910 h 173642"/>
                  <a:gd name="connsiteX6" fmla="*/ 1990 w 170767"/>
                  <a:gd name="connsiteY6" fmla="*/ 36998 h 173642"/>
                  <a:gd name="connsiteX7" fmla="*/ 0 w 170767"/>
                  <a:gd name="connsiteY7" fmla="*/ 72523 h 173642"/>
                  <a:gd name="connsiteX8" fmla="*/ 0 w 170767"/>
                  <a:gd name="connsiteY8" fmla="*/ 100972 h 173642"/>
                  <a:gd name="connsiteX9" fmla="*/ 2137 w 170767"/>
                  <a:gd name="connsiteY9" fmla="*/ 137012 h 173642"/>
                  <a:gd name="connsiteX10" fmla="*/ 15183 w 170767"/>
                  <a:gd name="connsiteY10" fmla="*/ 156101 h 173642"/>
                  <a:gd name="connsiteX11" fmla="*/ 44442 w 170767"/>
                  <a:gd name="connsiteY11" fmla="*/ 169220 h 173642"/>
                  <a:gd name="connsiteX12" fmla="*/ 85421 w 170767"/>
                  <a:gd name="connsiteY12" fmla="*/ 173642 h 173642"/>
                  <a:gd name="connsiteX13" fmla="*/ 127431 w 170767"/>
                  <a:gd name="connsiteY13" fmla="*/ 168999 h 173642"/>
                  <a:gd name="connsiteX14" fmla="*/ 156101 w 170767"/>
                  <a:gd name="connsiteY14" fmla="*/ 155732 h 173642"/>
                  <a:gd name="connsiteX15" fmla="*/ 168778 w 170767"/>
                  <a:gd name="connsiteY15" fmla="*/ 136570 h 173642"/>
                  <a:gd name="connsiteX16" fmla="*/ 170768 w 170767"/>
                  <a:gd name="connsiteY16" fmla="*/ 100972 h 173642"/>
                  <a:gd name="connsiteX17" fmla="*/ 170768 w 170767"/>
                  <a:gd name="connsiteY17" fmla="*/ 72523 h 173642"/>
                  <a:gd name="connsiteX18" fmla="*/ 168409 w 170767"/>
                  <a:gd name="connsiteY18" fmla="*/ 36483 h 173642"/>
                  <a:gd name="connsiteX19" fmla="*/ 120282 w 170767"/>
                  <a:gd name="connsiteY19" fmla="*/ 94339 h 173642"/>
                  <a:gd name="connsiteX20" fmla="*/ 119397 w 170767"/>
                  <a:gd name="connsiteY20" fmla="*/ 113280 h 173642"/>
                  <a:gd name="connsiteX21" fmla="*/ 114238 w 170767"/>
                  <a:gd name="connsiteY21" fmla="*/ 123451 h 173642"/>
                  <a:gd name="connsiteX22" fmla="*/ 102741 w 170767"/>
                  <a:gd name="connsiteY22" fmla="*/ 130526 h 173642"/>
                  <a:gd name="connsiteX23" fmla="*/ 85642 w 170767"/>
                  <a:gd name="connsiteY23" fmla="*/ 133032 h 173642"/>
                  <a:gd name="connsiteX24" fmla="*/ 68912 w 170767"/>
                  <a:gd name="connsiteY24" fmla="*/ 130674 h 173642"/>
                  <a:gd name="connsiteX25" fmla="*/ 57193 w 170767"/>
                  <a:gd name="connsiteY25" fmla="*/ 123672 h 173642"/>
                  <a:gd name="connsiteX26" fmla="*/ 51665 w 170767"/>
                  <a:gd name="connsiteY26" fmla="*/ 113575 h 173642"/>
                  <a:gd name="connsiteX27" fmla="*/ 50928 w 170767"/>
                  <a:gd name="connsiteY27" fmla="*/ 94265 h 173642"/>
                  <a:gd name="connsiteX28" fmla="*/ 50928 w 170767"/>
                  <a:gd name="connsiteY28" fmla="*/ 79082 h 173642"/>
                  <a:gd name="connsiteX29" fmla="*/ 51591 w 170767"/>
                  <a:gd name="connsiteY29" fmla="*/ 60141 h 173642"/>
                  <a:gd name="connsiteX30" fmla="*/ 56824 w 170767"/>
                  <a:gd name="connsiteY30" fmla="*/ 50044 h 173642"/>
                  <a:gd name="connsiteX31" fmla="*/ 68543 w 170767"/>
                  <a:gd name="connsiteY31" fmla="*/ 42895 h 173642"/>
                  <a:gd name="connsiteX32" fmla="*/ 85568 w 170767"/>
                  <a:gd name="connsiteY32" fmla="*/ 40462 h 173642"/>
                  <a:gd name="connsiteX33" fmla="*/ 102151 w 170767"/>
                  <a:gd name="connsiteY33" fmla="*/ 42821 h 173642"/>
                  <a:gd name="connsiteX34" fmla="*/ 113944 w 170767"/>
                  <a:gd name="connsiteY34" fmla="*/ 49749 h 173642"/>
                  <a:gd name="connsiteX35" fmla="*/ 119324 w 170767"/>
                  <a:gd name="connsiteY35" fmla="*/ 59920 h 173642"/>
                  <a:gd name="connsiteX36" fmla="*/ 120208 w 170767"/>
                  <a:gd name="connsiteY36" fmla="*/ 79082 h 173642"/>
                  <a:gd name="connsiteX37" fmla="*/ 120208 w 170767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767" h="173642">
                    <a:moveTo>
                      <a:pt x="168409" y="36483"/>
                    </a:moveTo>
                    <a:cubicBezTo>
                      <a:pt x="167156" y="29555"/>
                      <a:pt x="162734" y="23290"/>
                      <a:pt x="155364" y="17467"/>
                    </a:cubicBezTo>
                    <a:cubicBezTo>
                      <a:pt x="147994" y="11645"/>
                      <a:pt x="138339" y="7223"/>
                      <a:pt x="126104" y="4422"/>
                    </a:cubicBezTo>
                    <a:cubicBezTo>
                      <a:pt x="114017" y="1474"/>
                      <a:pt x="100456" y="0"/>
                      <a:pt x="85347" y="0"/>
                    </a:cubicBezTo>
                    <a:cubicBezTo>
                      <a:pt x="69206" y="0"/>
                      <a:pt x="55203" y="1474"/>
                      <a:pt x="43189" y="4643"/>
                    </a:cubicBezTo>
                    <a:cubicBezTo>
                      <a:pt x="31176" y="7665"/>
                      <a:pt x="21668" y="12161"/>
                      <a:pt x="14446" y="17910"/>
                    </a:cubicBezTo>
                    <a:cubicBezTo>
                      <a:pt x="7444" y="23658"/>
                      <a:pt x="3390" y="30070"/>
                      <a:pt x="1990" y="36998"/>
                    </a:cubicBezTo>
                    <a:cubicBezTo>
                      <a:pt x="663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663" y="130232"/>
                      <a:pt x="2137" y="137012"/>
                    </a:cubicBezTo>
                    <a:cubicBezTo>
                      <a:pt x="3464" y="143866"/>
                      <a:pt x="7886" y="150279"/>
                      <a:pt x="15183" y="156101"/>
                    </a:cubicBezTo>
                    <a:cubicBezTo>
                      <a:pt x="22553" y="161923"/>
                      <a:pt x="32282" y="166272"/>
                      <a:pt x="44442" y="169220"/>
                    </a:cubicBezTo>
                    <a:cubicBezTo>
                      <a:pt x="56603" y="172021"/>
                      <a:pt x="70164" y="173642"/>
                      <a:pt x="85421" y="173642"/>
                    </a:cubicBezTo>
                    <a:cubicBezTo>
                      <a:pt x="101414" y="173642"/>
                      <a:pt x="115418" y="172021"/>
                      <a:pt x="127431" y="168999"/>
                    </a:cubicBezTo>
                    <a:cubicBezTo>
                      <a:pt x="139518" y="165903"/>
                      <a:pt x="149026" y="161555"/>
                      <a:pt x="156101" y="155732"/>
                    </a:cubicBezTo>
                    <a:cubicBezTo>
                      <a:pt x="163250" y="149984"/>
                      <a:pt x="167451" y="143572"/>
                      <a:pt x="168778" y="136570"/>
                    </a:cubicBezTo>
                    <a:cubicBezTo>
                      <a:pt x="170178" y="129716"/>
                      <a:pt x="170768" y="117850"/>
                      <a:pt x="170768" y="100972"/>
                    </a:cubicBezTo>
                    <a:lnTo>
                      <a:pt x="170768" y="72523"/>
                    </a:lnTo>
                    <a:cubicBezTo>
                      <a:pt x="170620" y="55350"/>
                      <a:pt x="169883" y="43337"/>
                      <a:pt x="168409" y="36483"/>
                    </a:cubicBezTo>
                    <a:close/>
                    <a:moveTo>
                      <a:pt x="120282" y="94339"/>
                    </a:moveTo>
                    <a:cubicBezTo>
                      <a:pt x="120282" y="103257"/>
                      <a:pt x="120061" y="109595"/>
                      <a:pt x="119397" y="113280"/>
                    </a:cubicBezTo>
                    <a:cubicBezTo>
                      <a:pt x="118882" y="117039"/>
                      <a:pt x="117260" y="120355"/>
                      <a:pt x="114238" y="123451"/>
                    </a:cubicBezTo>
                    <a:cubicBezTo>
                      <a:pt x="111511" y="126546"/>
                      <a:pt x="107531" y="128905"/>
                      <a:pt x="102741" y="130526"/>
                    </a:cubicBezTo>
                    <a:cubicBezTo>
                      <a:pt x="97876" y="132222"/>
                      <a:pt x="92054" y="133032"/>
                      <a:pt x="85642" y="133032"/>
                    </a:cubicBezTo>
                    <a:cubicBezTo>
                      <a:pt x="79525" y="133032"/>
                      <a:pt x="73850" y="132222"/>
                      <a:pt x="68912" y="130674"/>
                    </a:cubicBezTo>
                    <a:cubicBezTo>
                      <a:pt x="64047" y="129126"/>
                      <a:pt x="60141" y="126768"/>
                      <a:pt x="57193" y="123672"/>
                    </a:cubicBezTo>
                    <a:cubicBezTo>
                      <a:pt x="54024" y="120577"/>
                      <a:pt x="52329" y="117186"/>
                      <a:pt x="51665" y="113575"/>
                    </a:cubicBezTo>
                    <a:cubicBezTo>
                      <a:pt x="51149" y="109816"/>
                      <a:pt x="50928" y="103404"/>
                      <a:pt x="50928" y="94265"/>
                    </a:cubicBezTo>
                    <a:lnTo>
                      <a:pt x="50928" y="79082"/>
                    </a:lnTo>
                    <a:cubicBezTo>
                      <a:pt x="50928" y="70164"/>
                      <a:pt x="51149" y="63826"/>
                      <a:pt x="51591" y="60141"/>
                    </a:cubicBezTo>
                    <a:cubicBezTo>
                      <a:pt x="52255" y="56456"/>
                      <a:pt x="53950" y="52992"/>
                      <a:pt x="56824" y="50044"/>
                    </a:cubicBezTo>
                    <a:cubicBezTo>
                      <a:pt x="59772" y="46875"/>
                      <a:pt x="63531" y="44590"/>
                      <a:pt x="68543" y="42895"/>
                    </a:cubicBezTo>
                    <a:cubicBezTo>
                      <a:pt x="73334" y="41273"/>
                      <a:pt x="79009" y="40462"/>
                      <a:pt x="85568" y="40462"/>
                    </a:cubicBezTo>
                    <a:cubicBezTo>
                      <a:pt x="91685" y="40462"/>
                      <a:pt x="97213" y="41199"/>
                      <a:pt x="102151" y="42821"/>
                    </a:cubicBezTo>
                    <a:cubicBezTo>
                      <a:pt x="107089" y="44369"/>
                      <a:pt x="111069" y="46653"/>
                      <a:pt x="113944" y="49749"/>
                    </a:cubicBezTo>
                    <a:cubicBezTo>
                      <a:pt x="116965" y="52844"/>
                      <a:pt x="118808" y="56235"/>
                      <a:pt x="119324" y="59920"/>
                    </a:cubicBezTo>
                    <a:cubicBezTo>
                      <a:pt x="119987" y="63605"/>
                      <a:pt x="120208" y="69943"/>
                      <a:pt x="120208" y="79082"/>
                    </a:cubicBezTo>
                    <a:lnTo>
                      <a:pt x="120208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804087D-8F29-46A8-BF2D-BDF468A14609}"/>
                  </a:ext>
                </a:extLst>
              </p:cNvPr>
              <p:cNvSpPr/>
              <p:nvPr/>
            </p:nvSpPr>
            <p:spPr>
              <a:xfrm>
                <a:off x="809634" y="6149135"/>
                <a:ext cx="170915" cy="173642"/>
              </a:xfrm>
              <a:custGeom>
                <a:avLst/>
                <a:gdLst>
                  <a:gd name="connsiteX0" fmla="*/ 168483 w 170915"/>
                  <a:gd name="connsiteY0" fmla="*/ 36483 h 173642"/>
                  <a:gd name="connsiteX1" fmla="*/ 155659 w 170915"/>
                  <a:gd name="connsiteY1" fmla="*/ 17467 h 173642"/>
                  <a:gd name="connsiteX2" fmla="*/ 126325 w 170915"/>
                  <a:gd name="connsiteY2" fmla="*/ 4422 h 173642"/>
                  <a:gd name="connsiteX3" fmla="*/ 85347 w 170915"/>
                  <a:gd name="connsiteY3" fmla="*/ 0 h 173642"/>
                  <a:gd name="connsiteX4" fmla="*/ 43337 w 170915"/>
                  <a:gd name="connsiteY4" fmla="*/ 4643 h 173642"/>
                  <a:gd name="connsiteX5" fmla="*/ 14740 w 170915"/>
                  <a:gd name="connsiteY5" fmla="*/ 17910 h 173642"/>
                  <a:gd name="connsiteX6" fmla="*/ 2064 w 170915"/>
                  <a:gd name="connsiteY6" fmla="*/ 36998 h 173642"/>
                  <a:gd name="connsiteX7" fmla="*/ 0 w 170915"/>
                  <a:gd name="connsiteY7" fmla="*/ 72523 h 173642"/>
                  <a:gd name="connsiteX8" fmla="*/ 0 w 170915"/>
                  <a:gd name="connsiteY8" fmla="*/ 100972 h 173642"/>
                  <a:gd name="connsiteX9" fmla="*/ 2137 w 170915"/>
                  <a:gd name="connsiteY9" fmla="*/ 137012 h 173642"/>
                  <a:gd name="connsiteX10" fmla="*/ 15183 w 170915"/>
                  <a:gd name="connsiteY10" fmla="*/ 156101 h 173642"/>
                  <a:gd name="connsiteX11" fmla="*/ 44369 w 170915"/>
                  <a:gd name="connsiteY11" fmla="*/ 169220 h 173642"/>
                  <a:gd name="connsiteX12" fmla="*/ 85347 w 170915"/>
                  <a:gd name="connsiteY12" fmla="*/ 173642 h 173642"/>
                  <a:gd name="connsiteX13" fmla="*/ 127505 w 170915"/>
                  <a:gd name="connsiteY13" fmla="*/ 168999 h 173642"/>
                  <a:gd name="connsiteX14" fmla="*/ 156175 w 170915"/>
                  <a:gd name="connsiteY14" fmla="*/ 155732 h 173642"/>
                  <a:gd name="connsiteX15" fmla="*/ 168704 w 170915"/>
                  <a:gd name="connsiteY15" fmla="*/ 136570 h 173642"/>
                  <a:gd name="connsiteX16" fmla="*/ 170915 w 170915"/>
                  <a:gd name="connsiteY16" fmla="*/ 100972 h 173642"/>
                  <a:gd name="connsiteX17" fmla="*/ 170915 w 170915"/>
                  <a:gd name="connsiteY17" fmla="*/ 72523 h 173642"/>
                  <a:gd name="connsiteX18" fmla="*/ 168483 w 170915"/>
                  <a:gd name="connsiteY18" fmla="*/ 36483 h 173642"/>
                  <a:gd name="connsiteX19" fmla="*/ 120356 w 170915"/>
                  <a:gd name="connsiteY19" fmla="*/ 94339 h 173642"/>
                  <a:gd name="connsiteX20" fmla="*/ 119692 w 170915"/>
                  <a:gd name="connsiteY20" fmla="*/ 113280 h 173642"/>
                  <a:gd name="connsiteX21" fmla="*/ 114459 w 170915"/>
                  <a:gd name="connsiteY21" fmla="*/ 123451 h 173642"/>
                  <a:gd name="connsiteX22" fmla="*/ 102814 w 170915"/>
                  <a:gd name="connsiteY22" fmla="*/ 130526 h 173642"/>
                  <a:gd name="connsiteX23" fmla="*/ 85789 w 170915"/>
                  <a:gd name="connsiteY23" fmla="*/ 133032 h 173642"/>
                  <a:gd name="connsiteX24" fmla="*/ 69206 w 170915"/>
                  <a:gd name="connsiteY24" fmla="*/ 130674 h 173642"/>
                  <a:gd name="connsiteX25" fmla="*/ 57340 w 170915"/>
                  <a:gd name="connsiteY25" fmla="*/ 123672 h 173642"/>
                  <a:gd name="connsiteX26" fmla="*/ 51960 w 170915"/>
                  <a:gd name="connsiteY26" fmla="*/ 113575 h 173642"/>
                  <a:gd name="connsiteX27" fmla="*/ 51076 w 170915"/>
                  <a:gd name="connsiteY27" fmla="*/ 94265 h 173642"/>
                  <a:gd name="connsiteX28" fmla="*/ 51076 w 170915"/>
                  <a:gd name="connsiteY28" fmla="*/ 79082 h 173642"/>
                  <a:gd name="connsiteX29" fmla="*/ 51813 w 170915"/>
                  <a:gd name="connsiteY29" fmla="*/ 60141 h 173642"/>
                  <a:gd name="connsiteX30" fmla="*/ 56972 w 170915"/>
                  <a:gd name="connsiteY30" fmla="*/ 50044 h 173642"/>
                  <a:gd name="connsiteX31" fmla="*/ 68617 w 170915"/>
                  <a:gd name="connsiteY31" fmla="*/ 42895 h 173642"/>
                  <a:gd name="connsiteX32" fmla="*/ 85789 w 170915"/>
                  <a:gd name="connsiteY32" fmla="*/ 40462 h 173642"/>
                  <a:gd name="connsiteX33" fmla="*/ 102299 w 170915"/>
                  <a:gd name="connsiteY33" fmla="*/ 42821 h 173642"/>
                  <a:gd name="connsiteX34" fmla="*/ 114238 w 170915"/>
                  <a:gd name="connsiteY34" fmla="*/ 49749 h 173642"/>
                  <a:gd name="connsiteX35" fmla="*/ 119692 w 170915"/>
                  <a:gd name="connsiteY35" fmla="*/ 59920 h 173642"/>
                  <a:gd name="connsiteX36" fmla="*/ 120356 w 170915"/>
                  <a:gd name="connsiteY36" fmla="*/ 79082 h 173642"/>
                  <a:gd name="connsiteX37" fmla="*/ 120356 w 170915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915" h="173642">
                    <a:moveTo>
                      <a:pt x="168483" y="36483"/>
                    </a:moveTo>
                    <a:cubicBezTo>
                      <a:pt x="167230" y="29555"/>
                      <a:pt x="162955" y="23290"/>
                      <a:pt x="155659" y="17467"/>
                    </a:cubicBezTo>
                    <a:cubicBezTo>
                      <a:pt x="148215" y="11645"/>
                      <a:pt x="138413" y="7223"/>
                      <a:pt x="126325" y="4422"/>
                    </a:cubicBezTo>
                    <a:cubicBezTo>
                      <a:pt x="114238" y="1474"/>
                      <a:pt x="100530" y="0"/>
                      <a:pt x="85347" y="0"/>
                    </a:cubicBezTo>
                    <a:cubicBezTo>
                      <a:pt x="69427" y="0"/>
                      <a:pt x="55424" y="1474"/>
                      <a:pt x="43337" y="4643"/>
                    </a:cubicBezTo>
                    <a:cubicBezTo>
                      <a:pt x="31397" y="7665"/>
                      <a:pt x="21742" y="12161"/>
                      <a:pt x="14740" y="17910"/>
                    </a:cubicBezTo>
                    <a:cubicBezTo>
                      <a:pt x="7591" y="23658"/>
                      <a:pt x="3390" y="30070"/>
                      <a:pt x="2064" y="36998"/>
                    </a:cubicBezTo>
                    <a:cubicBezTo>
                      <a:pt x="590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811" y="130232"/>
                      <a:pt x="2137" y="137012"/>
                    </a:cubicBezTo>
                    <a:cubicBezTo>
                      <a:pt x="3390" y="143866"/>
                      <a:pt x="7960" y="150279"/>
                      <a:pt x="15183" y="156101"/>
                    </a:cubicBezTo>
                    <a:cubicBezTo>
                      <a:pt x="22553" y="161923"/>
                      <a:pt x="32282" y="166272"/>
                      <a:pt x="44369" y="169220"/>
                    </a:cubicBezTo>
                    <a:cubicBezTo>
                      <a:pt x="56530" y="172021"/>
                      <a:pt x="70238" y="173642"/>
                      <a:pt x="85347" y="173642"/>
                    </a:cubicBezTo>
                    <a:cubicBezTo>
                      <a:pt x="101488" y="173642"/>
                      <a:pt x="115344" y="172021"/>
                      <a:pt x="127505" y="168999"/>
                    </a:cubicBezTo>
                    <a:cubicBezTo>
                      <a:pt x="139518" y="165903"/>
                      <a:pt x="149099" y="161555"/>
                      <a:pt x="156175" y="155732"/>
                    </a:cubicBezTo>
                    <a:cubicBezTo>
                      <a:pt x="163250" y="149984"/>
                      <a:pt x="167377" y="143572"/>
                      <a:pt x="168704" y="136570"/>
                    </a:cubicBezTo>
                    <a:cubicBezTo>
                      <a:pt x="170178" y="129716"/>
                      <a:pt x="170915" y="117850"/>
                      <a:pt x="170915" y="100972"/>
                    </a:cubicBezTo>
                    <a:lnTo>
                      <a:pt x="170915" y="72523"/>
                    </a:lnTo>
                    <a:cubicBezTo>
                      <a:pt x="170841" y="55350"/>
                      <a:pt x="170178" y="43337"/>
                      <a:pt x="168483" y="36483"/>
                    </a:cubicBezTo>
                    <a:close/>
                    <a:moveTo>
                      <a:pt x="120356" y="94339"/>
                    </a:moveTo>
                    <a:cubicBezTo>
                      <a:pt x="120356" y="103257"/>
                      <a:pt x="120134" y="109595"/>
                      <a:pt x="119692" y="113280"/>
                    </a:cubicBezTo>
                    <a:cubicBezTo>
                      <a:pt x="119176" y="117039"/>
                      <a:pt x="117481" y="120355"/>
                      <a:pt x="114459" y="123451"/>
                    </a:cubicBezTo>
                    <a:cubicBezTo>
                      <a:pt x="111585" y="126546"/>
                      <a:pt x="107753" y="128905"/>
                      <a:pt x="102814" y="130526"/>
                    </a:cubicBezTo>
                    <a:cubicBezTo>
                      <a:pt x="97950" y="132222"/>
                      <a:pt x="92201" y="133032"/>
                      <a:pt x="85789" y="133032"/>
                    </a:cubicBezTo>
                    <a:cubicBezTo>
                      <a:pt x="79598" y="133032"/>
                      <a:pt x="74144" y="132222"/>
                      <a:pt x="69206" y="130674"/>
                    </a:cubicBezTo>
                    <a:cubicBezTo>
                      <a:pt x="64268" y="129126"/>
                      <a:pt x="60288" y="126768"/>
                      <a:pt x="57340" y="123672"/>
                    </a:cubicBezTo>
                    <a:cubicBezTo>
                      <a:pt x="54318" y="120577"/>
                      <a:pt x="52476" y="117186"/>
                      <a:pt x="51960" y="113575"/>
                    </a:cubicBezTo>
                    <a:cubicBezTo>
                      <a:pt x="51370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370" y="63826"/>
                      <a:pt x="51813" y="60141"/>
                    </a:cubicBezTo>
                    <a:cubicBezTo>
                      <a:pt x="52476" y="56456"/>
                      <a:pt x="54171" y="52992"/>
                      <a:pt x="56972" y="50044"/>
                    </a:cubicBezTo>
                    <a:cubicBezTo>
                      <a:pt x="59920" y="46875"/>
                      <a:pt x="63752" y="44590"/>
                      <a:pt x="68617" y="42895"/>
                    </a:cubicBezTo>
                    <a:cubicBezTo>
                      <a:pt x="73555" y="41273"/>
                      <a:pt x="79303" y="40462"/>
                      <a:pt x="85789" y="40462"/>
                    </a:cubicBezTo>
                    <a:cubicBezTo>
                      <a:pt x="91980" y="40462"/>
                      <a:pt x="97508" y="41199"/>
                      <a:pt x="102299" y="42821"/>
                    </a:cubicBezTo>
                    <a:cubicBezTo>
                      <a:pt x="107310" y="44369"/>
                      <a:pt x="111290" y="46653"/>
                      <a:pt x="114238" y="49749"/>
                    </a:cubicBezTo>
                    <a:cubicBezTo>
                      <a:pt x="117260" y="52844"/>
                      <a:pt x="119103" y="56235"/>
                      <a:pt x="119692" y="59920"/>
                    </a:cubicBezTo>
                    <a:cubicBezTo>
                      <a:pt x="120134" y="63605"/>
                      <a:pt x="120356" y="69943"/>
                      <a:pt x="120356" y="79082"/>
                    </a:cubicBezTo>
                    <a:lnTo>
                      <a:pt x="120356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D36F2A38-2ED7-4C8E-8897-95E6E5D14B6A}"/>
                  </a:ext>
                </a:extLst>
              </p:cNvPr>
              <p:cNvSpPr/>
              <p:nvPr/>
            </p:nvSpPr>
            <p:spPr>
              <a:xfrm>
                <a:off x="1854435" y="6152378"/>
                <a:ext cx="160965" cy="167745"/>
              </a:xfrm>
              <a:custGeom>
                <a:avLst/>
                <a:gdLst>
                  <a:gd name="connsiteX0" fmla="*/ 0 w 160965"/>
                  <a:gd name="connsiteY0" fmla="*/ 167746 h 167745"/>
                  <a:gd name="connsiteX1" fmla="*/ 48791 w 160965"/>
                  <a:gd name="connsiteY1" fmla="*/ 167746 h 167745"/>
                  <a:gd name="connsiteX2" fmla="*/ 48791 w 160965"/>
                  <a:gd name="connsiteY2" fmla="*/ 75692 h 167745"/>
                  <a:gd name="connsiteX3" fmla="*/ 111954 w 160965"/>
                  <a:gd name="connsiteY3" fmla="*/ 167746 h 167745"/>
                  <a:gd name="connsiteX4" fmla="*/ 160965 w 160965"/>
                  <a:gd name="connsiteY4" fmla="*/ 167746 h 167745"/>
                  <a:gd name="connsiteX5" fmla="*/ 160965 w 160965"/>
                  <a:gd name="connsiteY5" fmla="*/ 0 h 167745"/>
                  <a:gd name="connsiteX6" fmla="*/ 111954 w 160965"/>
                  <a:gd name="connsiteY6" fmla="*/ 0 h 167745"/>
                  <a:gd name="connsiteX7" fmla="*/ 111954 w 160965"/>
                  <a:gd name="connsiteY7" fmla="*/ 92791 h 167745"/>
                  <a:gd name="connsiteX8" fmla="*/ 48570 w 160965"/>
                  <a:gd name="connsiteY8" fmla="*/ 0 h 167745"/>
                  <a:gd name="connsiteX9" fmla="*/ 0 w 160965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965" h="167745">
                    <a:moveTo>
                      <a:pt x="0" y="167746"/>
                    </a:moveTo>
                    <a:lnTo>
                      <a:pt x="48791" y="167746"/>
                    </a:lnTo>
                    <a:lnTo>
                      <a:pt x="48791" y="75692"/>
                    </a:lnTo>
                    <a:lnTo>
                      <a:pt x="111954" y="167746"/>
                    </a:lnTo>
                    <a:lnTo>
                      <a:pt x="160965" y="167746"/>
                    </a:lnTo>
                    <a:lnTo>
                      <a:pt x="160965" y="0"/>
                    </a:lnTo>
                    <a:lnTo>
                      <a:pt x="111954" y="0"/>
                    </a:lnTo>
                    <a:lnTo>
                      <a:pt x="111954" y="92791"/>
                    </a:lnTo>
                    <a:lnTo>
                      <a:pt x="485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EE1219D-C2D8-4D37-870E-7F4A5B996900}"/>
                  </a:ext>
                </a:extLst>
              </p:cNvPr>
              <p:cNvSpPr/>
              <p:nvPr/>
            </p:nvSpPr>
            <p:spPr>
              <a:xfrm>
                <a:off x="1580264" y="6152378"/>
                <a:ext cx="52623" cy="167745"/>
              </a:xfrm>
              <a:custGeom>
                <a:avLst/>
                <a:gdLst>
                  <a:gd name="connsiteX0" fmla="*/ 0 w 52623"/>
                  <a:gd name="connsiteY0" fmla="*/ 0 h 167745"/>
                  <a:gd name="connsiteX1" fmla="*/ 52623 w 52623"/>
                  <a:gd name="connsiteY1" fmla="*/ 0 h 167745"/>
                  <a:gd name="connsiteX2" fmla="*/ 52623 w 52623"/>
                  <a:gd name="connsiteY2" fmla="*/ 167746 h 167745"/>
                  <a:gd name="connsiteX3" fmla="*/ 0 w 52623"/>
                  <a:gd name="connsiteY3" fmla="*/ 167746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" h="167745">
                    <a:moveTo>
                      <a:pt x="0" y="0"/>
                    </a:moveTo>
                    <a:lnTo>
                      <a:pt x="52623" y="0"/>
                    </a:lnTo>
                    <a:lnTo>
                      <a:pt x="52623" y="167746"/>
                    </a:lnTo>
                    <a:lnTo>
                      <a:pt x="0" y="167746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C4525F0-BD55-424F-B74C-170DE082BE35}"/>
                  </a:ext>
                </a:extLst>
              </p:cNvPr>
              <p:cNvSpPr/>
              <p:nvPr/>
            </p:nvSpPr>
            <p:spPr>
              <a:xfrm>
                <a:off x="1420920" y="6152378"/>
                <a:ext cx="133843" cy="167745"/>
              </a:xfrm>
              <a:custGeom>
                <a:avLst/>
                <a:gdLst>
                  <a:gd name="connsiteX0" fmla="*/ 0 w 133843"/>
                  <a:gd name="connsiteY0" fmla="*/ 167746 h 167745"/>
                  <a:gd name="connsiteX1" fmla="*/ 133843 w 133843"/>
                  <a:gd name="connsiteY1" fmla="*/ 167746 h 167745"/>
                  <a:gd name="connsiteX2" fmla="*/ 133843 w 133843"/>
                  <a:gd name="connsiteY2" fmla="*/ 126546 h 167745"/>
                  <a:gd name="connsiteX3" fmla="*/ 52697 w 133843"/>
                  <a:gd name="connsiteY3" fmla="*/ 126546 h 167745"/>
                  <a:gd name="connsiteX4" fmla="*/ 52697 w 133843"/>
                  <a:gd name="connsiteY4" fmla="*/ 0 h 167745"/>
                  <a:gd name="connsiteX5" fmla="*/ 0 w 133843"/>
                  <a:gd name="connsiteY5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843" h="167745">
                    <a:moveTo>
                      <a:pt x="0" y="167746"/>
                    </a:moveTo>
                    <a:lnTo>
                      <a:pt x="133843" y="167746"/>
                    </a:lnTo>
                    <a:lnTo>
                      <a:pt x="133843" y="126546"/>
                    </a:lnTo>
                    <a:lnTo>
                      <a:pt x="52697" y="126546"/>
                    </a:lnTo>
                    <a:lnTo>
                      <a:pt x="526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6F1D91-CA2D-45B1-9C7A-ADEBD08C2CF4}"/>
                  </a:ext>
                </a:extLst>
              </p:cNvPr>
              <p:cNvSpPr/>
              <p:nvPr/>
            </p:nvSpPr>
            <p:spPr>
              <a:xfrm>
                <a:off x="1202024" y="6152378"/>
                <a:ext cx="189267" cy="167745"/>
              </a:xfrm>
              <a:custGeom>
                <a:avLst/>
                <a:gdLst>
                  <a:gd name="connsiteX0" fmla="*/ 0 w 189267"/>
                  <a:gd name="connsiteY0" fmla="*/ 167746 h 167745"/>
                  <a:gd name="connsiteX1" fmla="*/ 42526 w 189267"/>
                  <a:gd name="connsiteY1" fmla="*/ 167746 h 167745"/>
                  <a:gd name="connsiteX2" fmla="*/ 42526 w 189267"/>
                  <a:gd name="connsiteY2" fmla="*/ 39799 h 167745"/>
                  <a:gd name="connsiteX3" fmla="*/ 75250 w 189267"/>
                  <a:gd name="connsiteY3" fmla="*/ 167746 h 167745"/>
                  <a:gd name="connsiteX4" fmla="*/ 113870 w 189267"/>
                  <a:gd name="connsiteY4" fmla="*/ 167746 h 167745"/>
                  <a:gd name="connsiteX5" fmla="*/ 146667 w 189267"/>
                  <a:gd name="connsiteY5" fmla="*/ 36851 h 167745"/>
                  <a:gd name="connsiteX6" fmla="*/ 146667 w 189267"/>
                  <a:gd name="connsiteY6" fmla="*/ 167746 h 167745"/>
                  <a:gd name="connsiteX7" fmla="*/ 189267 w 189267"/>
                  <a:gd name="connsiteY7" fmla="*/ 167746 h 167745"/>
                  <a:gd name="connsiteX8" fmla="*/ 189267 w 189267"/>
                  <a:gd name="connsiteY8" fmla="*/ 0 h 167745"/>
                  <a:gd name="connsiteX9" fmla="*/ 115270 w 189267"/>
                  <a:gd name="connsiteY9" fmla="*/ 0 h 167745"/>
                  <a:gd name="connsiteX10" fmla="*/ 94928 w 189267"/>
                  <a:gd name="connsiteY10" fmla="*/ 84168 h 167745"/>
                  <a:gd name="connsiteX11" fmla="*/ 74292 w 189267"/>
                  <a:gd name="connsiteY11" fmla="*/ 0 h 167745"/>
                  <a:gd name="connsiteX12" fmla="*/ 0 w 189267"/>
                  <a:gd name="connsiteY12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267" h="167745">
                    <a:moveTo>
                      <a:pt x="0" y="167746"/>
                    </a:moveTo>
                    <a:lnTo>
                      <a:pt x="42526" y="167746"/>
                    </a:lnTo>
                    <a:lnTo>
                      <a:pt x="42526" y="39799"/>
                    </a:lnTo>
                    <a:lnTo>
                      <a:pt x="75250" y="167746"/>
                    </a:lnTo>
                    <a:lnTo>
                      <a:pt x="113870" y="167746"/>
                    </a:lnTo>
                    <a:lnTo>
                      <a:pt x="146667" y="36851"/>
                    </a:lnTo>
                    <a:lnTo>
                      <a:pt x="146667" y="167746"/>
                    </a:lnTo>
                    <a:lnTo>
                      <a:pt x="189267" y="167746"/>
                    </a:lnTo>
                    <a:lnTo>
                      <a:pt x="189267" y="0"/>
                    </a:lnTo>
                    <a:lnTo>
                      <a:pt x="115270" y="0"/>
                    </a:lnTo>
                    <a:lnTo>
                      <a:pt x="94928" y="84168"/>
                    </a:lnTo>
                    <a:lnTo>
                      <a:pt x="7429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B7CAB71-E85F-4E1D-974D-E337FF21C55C}"/>
                  </a:ext>
                </a:extLst>
              </p:cNvPr>
              <p:cNvSpPr/>
              <p:nvPr/>
            </p:nvSpPr>
            <p:spPr>
              <a:xfrm>
                <a:off x="626264" y="6152378"/>
                <a:ext cx="162144" cy="167745"/>
              </a:xfrm>
              <a:custGeom>
                <a:avLst/>
                <a:gdLst>
                  <a:gd name="connsiteX0" fmla="*/ 0 w 162144"/>
                  <a:gd name="connsiteY0" fmla="*/ 35745 h 167745"/>
                  <a:gd name="connsiteX1" fmla="*/ 97360 w 162144"/>
                  <a:gd name="connsiteY1" fmla="*/ 35745 h 167745"/>
                  <a:gd name="connsiteX2" fmla="*/ 0 w 162144"/>
                  <a:gd name="connsiteY2" fmla="*/ 132959 h 167745"/>
                  <a:gd name="connsiteX3" fmla="*/ 0 w 162144"/>
                  <a:gd name="connsiteY3" fmla="*/ 167746 h 167745"/>
                  <a:gd name="connsiteX4" fmla="*/ 162145 w 162144"/>
                  <a:gd name="connsiteY4" fmla="*/ 167746 h 167745"/>
                  <a:gd name="connsiteX5" fmla="*/ 162145 w 162144"/>
                  <a:gd name="connsiteY5" fmla="*/ 131706 h 167745"/>
                  <a:gd name="connsiteX6" fmla="*/ 64416 w 162144"/>
                  <a:gd name="connsiteY6" fmla="*/ 131706 h 167745"/>
                  <a:gd name="connsiteX7" fmla="*/ 161481 w 162144"/>
                  <a:gd name="connsiteY7" fmla="*/ 34714 h 167745"/>
                  <a:gd name="connsiteX8" fmla="*/ 161481 w 162144"/>
                  <a:gd name="connsiteY8" fmla="*/ 0 h 167745"/>
                  <a:gd name="connsiteX9" fmla="*/ 0 w 162144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44" h="167745">
                    <a:moveTo>
                      <a:pt x="0" y="35745"/>
                    </a:moveTo>
                    <a:lnTo>
                      <a:pt x="97360" y="35745"/>
                    </a:lnTo>
                    <a:lnTo>
                      <a:pt x="0" y="132959"/>
                    </a:lnTo>
                    <a:lnTo>
                      <a:pt x="0" y="167746"/>
                    </a:lnTo>
                    <a:lnTo>
                      <a:pt x="162145" y="167746"/>
                    </a:lnTo>
                    <a:lnTo>
                      <a:pt x="162145" y="131706"/>
                    </a:lnTo>
                    <a:lnTo>
                      <a:pt x="64416" y="131706"/>
                    </a:lnTo>
                    <a:lnTo>
                      <a:pt x="161481" y="34714"/>
                    </a:lnTo>
                    <a:lnTo>
                      <a:pt x="1614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30413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443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922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16" name="灯片编号占位符 63"/>
          <p:cNvSpPr txBox="1">
            <a:spLocks/>
          </p:cNvSpPr>
          <p:nvPr userDrawn="1"/>
        </p:nvSpPr>
        <p:spPr>
          <a:xfrm>
            <a:off x="10478412" y="6478607"/>
            <a:ext cx="15121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82518AED-B3A1-4D1C-9F81-1F97C69D598D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B57557D-8BB2-4686-86B1-789633147923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2">
              <a:extLst>
                <a:ext uri="{FF2B5EF4-FFF2-40B4-BE49-F238E27FC236}">
                  <a16:creationId xmlns:a16="http://schemas.microsoft.com/office/drawing/2014/main" id="{52B4D5A2-635F-4987-8A48-C6DC0BE70F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196BA3BF-2298-42AD-B684-22111E92FD0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02B14FEF-CE4F-4144-8F78-CB9624F15E8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BD506AB8-84F8-4F62-B955-6F04501BC1D8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BF8AFD86-BBA1-46B9-A6E3-A4C211BC0494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FCD14F0-493C-4EB4-8D60-F13C076B52C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6A43382A-F7F8-4AE3-90E3-C6860906C732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A3F38A8-7C6B-469C-9071-98B414C0BB3B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12E99F7-45B6-446D-A765-0A9DDACAC089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66911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331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3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microsoft.com/office/2007/relationships/hdphoto" Target="../media/hdphoto3.wdp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image" Target="../media/image10.png"/><Relationship Id="rId14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http://www.google.com.hk/imgres?imgurl=http://img9.3lian.com/c1/vector/10/01/280.jpg&amp;imgrefurl=http://www.pvppve.com/ps/?q=%E4%B9%A6%E6%9C%AC+%E5%9B%BE%E6%A0%87&amp;usg=__euzz4veVANaiOqQBwqfvaWl_d1A=&amp;h=500&amp;w=500&amp;sz=19&amp;hl=zh-CN&amp;start=16&amp;zoom=1&amp;tbnid=iO72ZDuv6WWtQM:&amp;tbnh=130&amp;tbnw=130&amp;ei=Wo1kUvOdMomTiQfJq4DoDQ&amp;prev=/search?q=%E4%B9%A6%E6%9C%AC%E5%9B%BE%E6%A0%87&amp;um=1&amp;newwindow=1&amp;safe=strict&amp;rlz=1T4SHCN_enCN401CN401&amp;hl=zh-CN&amp;tbm=isch&amp;um=1&amp;itbs=1&amp;sa=X&amp;ved=0CEkQrQMwDw" TargetMode="External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jpeg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燕尾形 2"/>
          <p:cNvSpPr/>
          <p:nvPr/>
        </p:nvSpPr>
        <p:spPr>
          <a:xfrm>
            <a:off x="438150" y="2090420"/>
            <a:ext cx="180000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/>
              <a:t>需求收集阶段</a:t>
            </a:r>
          </a:p>
        </p:txBody>
      </p:sp>
      <p:sp>
        <p:nvSpPr>
          <p:cNvPr id="4" name="燕尾形 3"/>
          <p:cNvSpPr/>
          <p:nvPr/>
        </p:nvSpPr>
        <p:spPr>
          <a:xfrm>
            <a:off x="2342925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/>
              <a:t>产品定位阶段</a:t>
            </a:r>
          </a:p>
        </p:txBody>
      </p:sp>
      <p:sp>
        <p:nvSpPr>
          <p:cNvPr id="6" name="燕尾形 5"/>
          <p:cNvSpPr/>
          <p:nvPr/>
        </p:nvSpPr>
        <p:spPr>
          <a:xfrm>
            <a:off x="4247290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/>
              <a:t>实验室研制阶段</a:t>
            </a:r>
          </a:p>
        </p:txBody>
      </p:sp>
      <p:sp>
        <p:nvSpPr>
          <p:cNvPr id="7" name="燕尾形 6"/>
          <p:cNvSpPr/>
          <p:nvPr/>
        </p:nvSpPr>
        <p:spPr>
          <a:xfrm>
            <a:off x="6151655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/>
              <a:t>试制与验证阶段</a:t>
            </a:r>
          </a:p>
        </p:txBody>
      </p:sp>
      <p:sp>
        <p:nvSpPr>
          <p:cNvPr id="8" name="燕尾形 7"/>
          <p:cNvSpPr/>
          <p:nvPr/>
        </p:nvSpPr>
        <p:spPr>
          <a:xfrm>
            <a:off x="8056020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/>
              <a:t>试销阶段</a:t>
            </a:r>
          </a:p>
        </p:txBody>
      </p:sp>
      <p:sp>
        <p:nvSpPr>
          <p:cNvPr id="9" name="燕尾形 8"/>
          <p:cNvSpPr/>
          <p:nvPr/>
        </p:nvSpPr>
        <p:spPr>
          <a:xfrm>
            <a:off x="9960385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/>
              <a:t>上市阶段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1678940" y="1084580"/>
            <a:ext cx="8550910" cy="918210"/>
            <a:chOff x="2644" y="2204"/>
            <a:chExt cx="13466" cy="1446"/>
          </a:xfrm>
        </p:grpSpPr>
        <p:sp>
          <p:nvSpPr>
            <p:cNvPr id="10" name="泪滴形 9"/>
            <p:cNvSpPr/>
            <p:nvPr/>
          </p:nvSpPr>
          <p:spPr>
            <a:xfrm rot="7980000">
              <a:off x="2658" y="2190"/>
              <a:ext cx="1447" cy="1475"/>
            </a:xfrm>
            <a:prstGeom prst="teardrop">
              <a:avLst/>
            </a:prstGeom>
            <a:noFill/>
            <a:ln>
              <a:solidFill>
                <a:srgbClr val="AADB1E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泪滴形 10"/>
            <p:cNvSpPr/>
            <p:nvPr/>
          </p:nvSpPr>
          <p:spPr>
            <a:xfrm rot="7980000">
              <a:off x="5656" y="2190"/>
              <a:ext cx="1447" cy="1475"/>
            </a:xfrm>
            <a:prstGeom prst="teardrop">
              <a:avLst/>
            </a:prstGeom>
            <a:noFill/>
            <a:ln>
              <a:solidFill>
                <a:srgbClr val="AADB1E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泪滴形 11"/>
            <p:cNvSpPr/>
            <p:nvPr/>
          </p:nvSpPr>
          <p:spPr>
            <a:xfrm rot="7980000">
              <a:off x="8654" y="2190"/>
              <a:ext cx="1447" cy="1475"/>
            </a:xfrm>
            <a:prstGeom prst="teardrop">
              <a:avLst/>
            </a:prstGeom>
            <a:noFill/>
            <a:ln>
              <a:solidFill>
                <a:srgbClr val="AADB1E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泪滴形 12"/>
            <p:cNvSpPr/>
            <p:nvPr/>
          </p:nvSpPr>
          <p:spPr>
            <a:xfrm rot="7980000">
              <a:off x="11652" y="2190"/>
              <a:ext cx="1447" cy="1475"/>
            </a:xfrm>
            <a:prstGeom prst="teardrop">
              <a:avLst/>
            </a:prstGeom>
            <a:noFill/>
            <a:ln>
              <a:solidFill>
                <a:srgbClr val="AADB1E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泪滴形 13"/>
            <p:cNvSpPr/>
            <p:nvPr/>
          </p:nvSpPr>
          <p:spPr>
            <a:xfrm rot="7980000">
              <a:off x="14650" y="2190"/>
              <a:ext cx="1447" cy="1475"/>
            </a:xfrm>
            <a:prstGeom prst="teardrop">
              <a:avLst/>
            </a:prstGeom>
            <a:noFill/>
            <a:ln>
              <a:solidFill>
                <a:srgbClr val="AADB1E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椭圆 15"/>
          <p:cNvSpPr/>
          <p:nvPr/>
        </p:nvSpPr>
        <p:spPr>
          <a:xfrm>
            <a:off x="1689100" y="1047750"/>
            <a:ext cx="915670" cy="929005"/>
          </a:xfrm>
          <a:prstGeom prst="ellipse">
            <a:avLst/>
          </a:prstGeom>
          <a:solidFill>
            <a:srgbClr val="AAD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2">
                    <a:lumMod val="50000"/>
                  </a:schemeClr>
                </a:solidFill>
              </a:rPr>
              <a:t>概念评审</a:t>
            </a:r>
          </a:p>
        </p:txBody>
      </p:sp>
      <p:sp>
        <p:nvSpPr>
          <p:cNvPr id="17" name="椭圆 16"/>
          <p:cNvSpPr/>
          <p:nvPr/>
        </p:nvSpPr>
        <p:spPr>
          <a:xfrm>
            <a:off x="3592830" y="1047750"/>
            <a:ext cx="915670" cy="929005"/>
          </a:xfrm>
          <a:prstGeom prst="ellipse">
            <a:avLst/>
          </a:prstGeom>
          <a:solidFill>
            <a:srgbClr val="AAD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2">
                    <a:lumMod val="50000"/>
                  </a:schemeClr>
                </a:solidFill>
              </a:rPr>
              <a:t>立项评审</a:t>
            </a:r>
          </a:p>
        </p:txBody>
      </p:sp>
      <p:sp>
        <p:nvSpPr>
          <p:cNvPr id="18" name="椭圆 17"/>
          <p:cNvSpPr/>
          <p:nvPr/>
        </p:nvSpPr>
        <p:spPr>
          <a:xfrm>
            <a:off x="5496560" y="1048385"/>
            <a:ext cx="915670" cy="928370"/>
          </a:xfrm>
          <a:prstGeom prst="ellipse">
            <a:avLst/>
          </a:prstGeom>
          <a:solidFill>
            <a:srgbClr val="AAD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2">
                    <a:lumMod val="50000"/>
                  </a:schemeClr>
                </a:solidFill>
              </a:rPr>
              <a:t>研制评审</a:t>
            </a:r>
          </a:p>
        </p:txBody>
      </p:sp>
      <p:sp>
        <p:nvSpPr>
          <p:cNvPr id="19" name="椭圆 18"/>
          <p:cNvSpPr/>
          <p:nvPr/>
        </p:nvSpPr>
        <p:spPr>
          <a:xfrm>
            <a:off x="7400290" y="1047750"/>
            <a:ext cx="915670" cy="929005"/>
          </a:xfrm>
          <a:prstGeom prst="ellipse">
            <a:avLst/>
          </a:prstGeom>
          <a:solidFill>
            <a:srgbClr val="AAD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2">
                    <a:lumMod val="50000"/>
                  </a:schemeClr>
                </a:solidFill>
              </a:rPr>
              <a:t>试制评审</a:t>
            </a:r>
          </a:p>
        </p:txBody>
      </p:sp>
      <p:sp>
        <p:nvSpPr>
          <p:cNvPr id="20" name="椭圆 19"/>
          <p:cNvSpPr/>
          <p:nvPr/>
        </p:nvSpPr>
        <p:spPr>
          <a:xfrm>
            <a:off x="9304655" y="1047750"/>
            <a:ext cx="915670" cy="929005"/>
          </a:xfrm>
          <a:prstGeom prst="ellipse">
            <a:avLst/>
          </a:prstGeom>
          <a:solidFill>
            <a:srgbClr val="AAD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2">
                    <a:lumMod val="50000"/>
                  </a:schemeClr>
                </a:solidFill>
              </a:rPr>
              <a:t>上市评审</a:t>
            </a:r>
          </a:p>
        </p:txBody>
      </p:sp>
      <p:sp>
        <p:nvSpPr>
          <p:cNvPr id="23" name="矩形 22"/>
          <p:cNvSpPr/>
          <p:nvPr/>
        </p:nvSpPr>
        <p:spPr>
          <a:xfrm>
            <a:off x="342900" y="3098800"/>
            <a:ext cx="1771650" cy="3449955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2229485" y="3098800"/>
            <a:ext cx="1885315" cy="3450590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4247515" y="3098800"/>
            <a:ext cx="1771650" cy="3449955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6176645" y="3098800"/>
            <a:ext cx="1824355" cy="3450590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438150" y="3208655"/>
            <a:ext cx="1593215" cy="2461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根据：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市场需求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技术需求</a:t>
            </a:r>
          </a:p>
          <a:p>
            <a:pPr marL="285750" indent="-285750" algn="l"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完成：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产品需求评估报告</a:t>
            </a:r>
          </a:p>
          <a:p>
            <a:pPr algn="l"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评审责任方：</a:t>
            </a: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1400" b="1" dirty="0">
                <a:sym typeface="+mn-ea"/>
              </a:rPr>
              <a:t>材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料研究院+产品管理部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219325" y="3185795"/>
            <a:ext cx="1853565" cy="42550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Tx/>
              <a:buNone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根据：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配方开发、应用技术、市场营销、设备技术部门提出产品或系统的整体定位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结合技术、市场和生产可行性</a:t>
            </a:r>
          </a:p>
          <a:p>
            <a:pPr marL="28575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完成：</a:t>
            </a:r>
          </a:p>
          <a:p>
            <a:pPr marL="285750" indent="-285750" algn="l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立项建议书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以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系统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概念进行立项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评审责任方：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产品管理委员会</a:t>
            </a:r>
            <a:endParaRPr lang="en-US" altLang="zh-CN" sz="1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Arial" panose="020B0604020202020204" pitchFamily="34" charset="0"/>
            </a:endParaRP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产品编码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:D1350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包材及包材标准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BOM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？</a:t>
            </a:r>
            <a:endParaRPr lang="zh-CN" altLang="en-US" sz="1400" dirty="0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220845" y="3188335"/>
            <a:ext cx="1723390" cy="7379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根据: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产品或系统的开发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批量应用测试（内部）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完成：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产品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系统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工艺工法</a:t>
            </a: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评审责任方：</a:t>
            </a: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材料研究院</a:t>
            </a:r>
            <a:endParaRPr lang="en-US" altLang="zh-CN" sz="1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Arial" panose="020B0604020202020204" pitchFamily="34" charset="0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ELN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：项目号、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D1350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、配方编码、配方</a:t>
            </a:r>
            <a:r>
              <a:rPr lang="en-US" altLang="zh-CN" sz="1400" b="1" dirty="0" err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bom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、原材料编码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实验评审通过后，由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ELN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进入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SAP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SKU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主数据：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SKU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编码（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D1350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、包规）、工厂属性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--》</a:t>
            </a: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研究院下达试制订单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替代件是允许存在的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151880" y="3208655"/>
            <a:ext cx="1922145" cy="6515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根据：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中试（生产工艺验证）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外测（工程验证）</a:t>
            </a: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完成：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试制与验证总结报告</a:t>
            </a: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评审责任方：</a:t>
            </a: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材料公司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+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材料研究院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+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产品管理部</a:t>
            </a:r>
            <a:endParaRPr lang="en-US" altLang="zh-CN" sz="1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Arial" panose="020B0604020202020204" pitchFamily="34" charset="0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试制过程由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ELN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精细化管理（物料出入库）；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试制评审通过后：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工厂工艺人员在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SAP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编制成品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BOM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（配方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BOM+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包材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BOM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、损耗）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冬天夏天配方对应的成品编码相同吗？？？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  <a:buNone/>
            </a:pP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105775" y="3103880"/>
            <a:ext cx="1771650" cy="3445510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8057515" y="3151505"/>
            <a:ext cx="1697990" cy="19221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根据：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打板情况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试销反馈</a:t>
            </a: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完成：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试销总结报告</a:t>
            </a: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评审责任方：</a:t>
            </a: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产品管理委员会</a:t>
            </a:r>
            <a:endParaRPr lang="zh-CN" altLang="en-US" sz="14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0000615" y="3103880"/>
            <a:ext cx="1771650" cy="3446145"/>
          </a:xfrm>
          <a:prstGeom prst="rect">
            <a:avLst/>
          </a:prstGeom>
          <a:noFill/>
          <a:ln>
            <a:solidFill>
              <a:srgbClr val="BBBBB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10052685" y="3208655"/>
            <a:ext cx="1586865" cy="3067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1400" b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《市场总结报告》</a:t>
            </a:r>
            <a:endParaRPr lang="zh-CN" altLang="en-US" sz="1400" b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554" name="内容占位符 2"/>
          <p:cNvSpPr>
            <a:spLocks noGrp="1" noChangeArrowheads="1"/>
          </p:cNvSpPr>
          <p:nvPr/>
        </p:nvSpPr>
        <p:spPr bwMode="auto">
          <a:xfrm>
            <a:off x="1782616" y="539749"/>
            <a:ext cx="8629308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4F81BD"/>
                </a:solidFill>
                <a:latin typeface="微软雅黑" panose="020B0503020204020204" charset="-122"/>
                <a:ea typeface="微软雅黑" panose="020B0503020204020204" charset="-122"/>
              </a:rPr>
              <a:t>产品的研发管理流程</a:t>
            </a:r>
          </a:p>
        </p:txBody>
      </p:sp>
      <p:sp>
        <p:nvSpPr>
          <p:cNvPr id="35" name="燕尾形 8">
            <a:extLst>
              <a:ext uri="{FF2B5EF4-FFF2-40B4-BE49-F238E27FC236}">
                <a16:creationId xmlns:a16="http://schemas.microsoft.com/office/drawing/2014/main" id="{EDBE014C-9973-4BB5-B713-26A6659C04A7}"/>
              </a:ext>
            </a:extLst>
          </p:cNvPr>
          <p:cNvSpPr/>
          <p:nvPr/>
        </p:nvSpPr>
        <p:spPr>
          <a:xfrm>
            <a:off x="11639550" y="2090420"/>
            <a:ext cx="1799590" cy="617220"/>
          </a:xfrm>
          <a:prstGeom prst="chevron">
            <a:avLst/>
          </a:prstGeom>
          <a:solidFill>
            <a:srgbClr val="0F1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 dirty="0"/>
              <a:t>批产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9FE80DB-7642-4976-B8BA-3C3D2EC89B44}"/>
              </a:ext>
            </a:extLst>
          </p:cNvPr>
          <p:cNvCxnSpPr/>
          <p:nvPr/>
        </p:nvCxnSpPr>
        <p:spPr>
          <a:xfrm flipV="1">
            <a:off x="2604770" y="8750808"/>
            <a:ext cx="10169398" cy="73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D37148D-C205-4F0C-AA88-87F7E2F6396A}"/>
              </a:ext>
            </a:extLst>
          </p:cNvPr>
          <p:cNvSpPr txBox="1"/>
          <p:nvPr/>
        </p:nvSpPr>
        <p:spPr>
          <a:xfrm>
            <a:off x="11992356" y="3515360"/>
            <a:ext cx="1346390" cy="26395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、销售订单管理员下达销售订单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、材料公司指定生产工厂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、工厂排产及生产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9E3F93AB-2CC6-4AE1-8A96-DD9B398BE32F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合下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roup 148">
            <a:extLst>
              <a:ext uri="{FF2B5EF4-FFF2-40B4-BE49-F238E27FC236}">
                <a16:creationId xmlns:a16="http://schemas.microsoft.com/office/drawing/2014/main" id="{86F6FE0A-E65D-493A-8365-0156CFAE3083}"/>
              </a:ext>
            </a:extLst>
          </p:cNvPr>
          <p:cNvGrpSpPr/>
          <p:nvPr/>
        </p:nvGrpSpPr>
        <p:grpSpPr>
          <a:xfrm>
            <a:off x="10686974" y="5808479"/>
            <a:ext cx="556234" cy="122745"/>
            <a:chOff x="7850833" y="2273057"/>
            <a:chExt cx="556524" cy="122809"/>
          </a:xfrm>
        </p:grpSpPr>
        <p:sp>
          <p:nvSpPr>
            <p:cNvPr id="150" name="Flowchart: Connector 149">
              <a:extLst>
                <a:ext uri="{FF2B5EF4-FFF2-40B4-BE49-F238E27FC236}">
                  <a16:creationId xmlns:a16="http://schemas.microsoft.com/office/drawing/2014/main" id="{38B5B96E-8432-498A-B120-C84FCDE4E265}"/>
                </a:ext>
              </a:extLst>
            </p:cNvPr>
            <p:cNvSpPr/>
            <p:nvPr/>
          </p:nvSpPr>
          <p:spPr bwMode="auto">
            <a:xfrm>
              <a:off x="7850833" y="2273057"/>
              <a:ext cx="96412" cy="122809"/>
            </a:xfrm>
            <a:prstGeom prst="flowChartConnector">
              <a:avLst/>
            </a:prstGeom>
            <a:noFill/>
            <a:ln w="6350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square" lIns="107944" tIns="53972" rIns="107944" bIns="53972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endParaRPr lang="en-US" sz="1099" dirty="0">
                <a:solidFill>
                  <a:srgbClr val="000000"/>
                </a:solidFill>
                <a:latin typeface="Arial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51" name="Flowchart: Connector 150">
              <a:extLst>
                <a:ext uri="{FF2B5EF4-FFF2-40B4-BE49-F238E27FC236}">
                  <a16:creationId xmlns:a16="http://schemas.microsoft.com/office/drawing/2014/main" id="{68A0B11E-7FF8-4C1F-82D4-99A30B167840}"/>
                </a:ext>
              </a:extLst>
            </p:cNvPr>
            <p:cNvSpPr/>
            <p:nvPr/>
          </p:nvSpPr>
          <p:spPr bwMode="auto">
            <a:xfrm>
              <a:off x="8080889" y="2273057"/>
              <a:ext cx="96412" cy="122809"/>
            </a:xfrm>
            <a:prstGeom prst="flowChartConnector">
              <a:avLst/>
            </a:prstGeom>
            <a:noFill/>
            <a:ln w="6350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square" lIns="107944" tIns="53972" rIns="107944" bIns="53972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endParaRPr lang="en-US" sz="1099" dirty="0">
                <a:solidFill>
                  <a:srgbClr val="000000"/>
                </a:solidFill>
                <a:latin typeface="Arial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52" name="Flowchart: Connector 151">
              <a:extLst>
                <a:ext uri="{FF2B5EF4-FFF2-40B4-BE49-F238E27FC236}">
                  <a16:creationId xmlns:a16="http://schemas.microsoft.com/office/drawing/2014/main" id="{7500E9DE-22DF-46EB-BFBD-150B110EE4F8}"/>
                </a:ext>
              </a:extLst>
            </p:cNvPr>
            <p:cNvSpPr/>
            <p:nvPr/>
          </p:nvSpPr>
          <p:spPr bwMode="auto">
            <a:xfrm>
              <a:off x="8310945" y="2273057"/>
              <a:ext cx="96412" cy="122809"/>
            </a:xfrm>
            <a:prstGeom prst="flowChartConnector">
              <a:avLst/>
            </a:prstGeom>
            <a:noFill/>
            <a:ln w="63500">
              <a:solidFill>
                <a:srgbClr val="C00000"/>
              </a:solidFill>
              <a:miter lim="800000"/>
              <a:headEnd/>
              <a:tailEnd/>
            </a:ln>
            <a:effectLst/>
          </p:spPr>
          <p:txBody>
            <a:bodyPr wrap="square" lIns="107944" tIns="53972" rIns="107944" bIns="53972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endParaRPr lang="en-US" sz="1099" dirty="0">
                <a:solidFill>
                  <a:srgbClr val="000000"/>
                </a:solidFill>
                <a:latin typeface="Arial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200" name="Rectangle 199">
            <a:extLst>
              <a:ext uri="{FF2B5EF4-FFF2-40B4-BE49-F238E27FC236}">
                <a16:creationId xmlns:a16="http://schemas.microsoft.com/office/drawing/2014/main" id="{5CAA4182-D903-463B-9B22-ADC67D76B801}"/>
              </a:ext>
            </a:extLst>
          </p:cNvPr>
          <p:cNvSpPr/>
          <p:nvPr/>
        </p:nvSpPr>
        <p:spPr bwMode="auto">
          <a:xfrm>
            <a:off x="232290" y="1792867"/>
            <a:ext cx="1497185" cy="4586304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A8CC74C1-4248-490B-8F74-165430E9AFC7}"/>
              </a:ext>
            </a:extLst>
          </p:cNvPr>
          <p:cNvSpPr/>
          <p:nvPr/>
        </p:nvSpPr>
        <p:spPr bwMode="auto">
          <a:xfrm>
            <a:off x="1836461" y="1792867"/>
            <a:ext cx="2817572" cy="2863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E5A3CB94-BEB7-48B5-8601-69521D67287F}"/>
              </a:ext>
            </a:extLst>
          </p:cNvPr>
          <p:cNvSpPr/>
          <p:nvPr/>
        </p:nvSpPr>
        <p:spPr bwMode="auto">
          <a:xfrm>
            <a:off x="4841893" y="1792867"/>
            <a:ext cx="2371125" cy="4051730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5AE63E9A-8CCB-4C47-AE4C-D4F49E073F26}"/>
              </a:ext>
            </a:extLst>
          </p:cNvPr>
          <p:cNvSpPr/>
          <p:nvPr/>
        </p:nvSpPr>
        <p:spPr bwMode="auto">
          <a:xfrm>
            <a:off x="7342709" y="1792867"/>
            <a:ext cx="1905060" cy="4051730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C2E14289-51FC-4755-86D4-407E2D8C72B5}"/>
              </a:ext>
            </a:extLst>
          </p:cNvPr>
          <p:cNvSpPr/>
          <p:nvPr/>
        </p:nvSpPr>
        <p:spPr bwMode="auto">
          <a:xfrm>
            <a:off x="9335989" y="1782712"/>
            <a:ext cx="1299168" cy="4051730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DC044ABC-4AAC-4E75-941D-65845B6F3B85}"/>
              </a:ext>
            </a:extLst>
          </p:cNvPr>
          <p:cNvSpPr/>
          <p:nvPr/>
        </p:nvSpPr>
        <p:spPr bwMode="auto">
          <a:xfrm>
            <a:off x="10723377" y="1792867"/>
            <a:ext cx="1299168" cy="4041575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DADABB0D-3560-4B53-A72D-020D84F5F620}"/>
              </a:ext>
            </a:extLst>
          </p:cNvPr>
          <p:cNvSpPr/>
          <p:nvPr/>
        </p:nvSpPr>
        <p:spPr bwMode="auto">
          <a:xfrm>
            <a:off x="1839600" y="4734721"/>
            <a:ext cx="2814431" cy="1109877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81A4B5C0-3BB3-42E9-B78A-D11A23C0B4D4}"/>
              </a:ext>
            </a:extLst>
          </p:cNvPr>
          <p:cNvSpPr/>
          <p:nvPr/>
        </p:nvSpPr>
        <p:spPr bwMode="auto">
          <a:xfrm>
            <a:off x="232290" y="1170483"/>
            <a:ext cx="11790255" cy="547315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E9FF7BD7-24D5-4B02-9DBB-3D124831F5ED}"/>
              </a:ext>
            </a:extLst>
          </p:cNvPr>
          <p:cNvSpPr/>
          <p:nvPr/>
        </p:nvSpPr>
        <p:spPr bwMode="auto">
          <a:xfrm>
            <a:off x="1836461" y="5960288"/>
            <a:ext cx="10210200" cy="41888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9" name="calendar-to-organize-dates_56710">
            <a:extLst>
              <a:ext uri="{FF2B5EF4-FFF2-40B4-BE49-F238E27FC236}">
                <a16:creationId xmlns:a16="http://schemas.microsoft.com/office/drawing/2014/main" id="{8E5E323A-6FBC-4FD2-B040-3212245198C2}"/>
              </a:ext>
            </a:extLst>
          </p:cNvPr>
          <p:cNvSpPr>
            <a:spLocks noChangeAspect="1"/>
          </p:cNvSpPr>
          <p:nvPr/>
        </p:nvSpPr>
        <p:spPr bwMode="auto">
          <a:xfrm>
            <a:off x="5344542" y="1412017"/>
            <a:ext cx="265536" cy="265160"/>
          </a:xfrm>
          <a:custGeom>
            <a:avLst/>
            <a:gdLst>
              <a:gd name="connsiteX0" fmla="*/ 363994 w 599312"/>
              <a:gd name="connsiteY0" fmla="*/ 427203 h 598465"/>
              <a:gd name="connsiteX1" fmla="*/ 403122 w 599312"/>
              <a:gd name="connsiteY1" fmla="*/ 427203 h 598465"/>
              <a:gd name="connsiteX2" fmla="*/ 417888 w 599312"/>
              <a:gd name="connsiteY2" fmla="*/ 441935 h 598465"/>
              <a:gd name="connsiteX3" fmla="*/ 417888 w 599312"/>
              <a:gd name="connsiteY3" fmla="*/ 481343 h 598465"/>
              <a:gd name="connsiteX4" fmla="*/ 403122 w 599312"/>
              <a:gd name="connsiteY4" fmla="*/ 496075 h 598465"/>
              <a:gd name="connsiteX5" fmla="*/ 363994 w 599312"/>
              <a:gd name="connsiteY5" fmla="*/ 496075 h 598465"/>
              <a:gd name="connsiteX6" fmla="*/ 349228 w 599312"/>
              <a:gd name="connsiteY6" fmla="*/ 481343 h 598465"/>
              <a:gd name="connsiteX7" fmla="*/ 349228 w 599312"/>
              <a:gd name="connsiteY7" fmla="*/ 441935 h 598465"/>
              <a:gd name="connsiteX8" fmla="*/ 363994 w 599312"/>
              <a:gd name="connsiteY8" fmla="*/ 427203 h 598465"/>
              <a:gd name="connsiteX9" fmla="*/ 280285 w 599312"/>
              <a:gd name="connsiteY9" fmla="*/ 427203 h 598465"/>
              <a:gd name="connsiteX10" fmla="*/ 319733 w 599312"/>
              <a:gd name="connsiteY10" fmla="*/ 427203 h 598465"/>
              <a:gd name="connsiteX11" fmla="*/ 334480 w 599312"/>
              <a:gd name="connsiteY11" fmla="*/ 441935 h 598465"/>
              <a:gd name="connsiteX12" fmla="*/ 334480 w 599312"/>
              <a:gd name="connsiteY12" fmla="*/ 481343 h 598465"/>
              <a:gd name="connsiteX13" fmla="*/ 319733 w 599312"/>
              <a:gd name="connsiteY13" fmla="*/ 496075 h 598465"/>
              <a:gd name="connsiteX14" fmla="*/ 280285 w 599312"/>
              <a:gd name="connsiteY14" fmla="*/ 496075 h 598465"/>
              <a:gd name="connsiteX15" fmla="*/ 265538 w 599312"/>
              <a:gd name="connsiteY15" fmla="*/ 481343 h 598465"/>
              <a:gd name="connsiteX16" fmla="*/ 265538 w 599312"/>
              <a:gd name="connsiteY16" fmla="*/ 441935 h 598465"/>
              <a:gd name="connsiteX17" fmla="*/ 280285 w 599312"/>
              <a:gd name="connsiteY17" fmla="*/ 427203 h 598465"/>
              <a:gd name="connsiteX18" fmla="*/ 191796 w 599312"/>
              <a:gd name="connsiteY18" fmla="*/ 427203 h 598465"/>
              <a:gd name="connsiteX19" fmla="*/ 231244 w 599312"/>
              <a:gd name="connsiteY19" fmla="*/ 427203 h 598465"/>
              <a:gd name="connsiteX20" fmla="*/ 245991 w 599312"/>
              <a:gd name="connsiteY20" fmla="*/ 441935 h 598465"/>
              <a:gd name="connsiteX21" fmla="*/ 245991 w 599312"/>
              <a:gd name="connsiteY21" fmla="*/ 481343 h 598465"/>
              <a:gd name="connsiteX22" fmla="*/ 231244 w 599312"/>
              <a:gd name="connsiteY22" fmla="*/ 496075 h 598465"/>
              <a:gd name="connsiteX23" fmla="*/ 191796 w 599312"/>
              <a:gd name="connsiteY23" fmla="*/ 496075 h 598465"/>
              <a:gd name="connsiteX24" fmla="*/ 177049 w 599312"/>
              <a:gd name="connsiteY24" fmla="*/ 481343 h 598465"/>
              <a:gd name="connsiteX25" fmla="*/ 177049 w 599312"/>
              <a:gd name="connsiteY25" fmla="*/ 441935 h 598465"/>
              <a:gd name="connsiteX26" fmla="*/ 191796 w 599312"/>
              <a:gd name="connsiteY26" fmla="*/ 427203 h 598465"/>
              <a:gd name="connsiteX27" fmla="*/ 108049 w 599312"/>
              <a:gd name="connsiteY27" fmla="*/ 427203 h 598465"/>
              <a:gd name="connsiteX28" fmla="*/ 147538 w 599312"/>
              <a:gd name="connsiteY28" fmla="*/ 427203 h 598465"/>
              <a:gd name="connsiteX29" fmla="*/ 162300 w 599312"/>
              <a:gd name="connsiteY29" fmla="*/ 441935 h 598465"/>
              <a:gd name="connsiteX30" fmla="*/ 162300 w 599312"/>
              <a:gd name="connsiteY30" fmla="*/ 481343 h 598465"/>
              <a:gd name="connsiteX31" fmla="*/ 147538 w 599312"/>
              <a:gd name="connsiteY31" fmla="*/ 496075 h 598465"/>
              <a:gd name="connsiteX32" fmla="*/ 108049 w 599312"/>
              <a:gd name="connsiteY32" fmla="*/ 496075 h 598465"/>
              <a:gd name="connsiteX33" fmla="*/ 93287 w 599312"/>
              <a:gd name="connsiteY33" fmla="*/ 481343 h 598465"/>
              <a:gd name="connsiteX34" fmla="*/ 93287 w 599312"/>
              <a:gd name="connsiteY34" fmla="*/ 441935 h 598465"/>
              <a:gd name="connsiteX35" fmla="*/ 108049 w 599312"/>
              <a:gd name="connsiteY35" fmla="*/ 427203 h 598465"/>
              <a:gd name="connsiteX36" fmla="*/ 452539 w 599312"/>
              <a:gd name="connsiteY36" fmla="*/ 333986 h 598465"/>
              <a:gd name="connsiteX37" fmla="*/ 491628 w 599312"/>
              <a:gd name="connsiteY37" fmla="*/ 333986 h 598465"/>
              <a:gd name="connsiteX38" fmla="*/ 506378 w 599312"/>
              <a:gd name="connsiteY38" fmla="*/ 348721 h 598465"/>
              <a:gd name="connsiteX39" fmla="*/ 506378 w 599312"/>
              <a:gd name="connsiteY39" fmla="*/ 387769 h 598465"/>
              <a:gd name="connsiteX40" fmla="*/ 491628 w 599312"/>
              <a:gd name="connsiteY40" fmla="*/ 402505 h 598465"/>
              <a:gd name="connsiteX41" fmla="*/ 452539 w 599312"/>
              <a:gd name="connsiteY41" fmla="*/ 402505 h 598465"/>
              <a:gd name="connsiteX42" fmla="*/ 437788 w 599312"/>
              <a:gd name="connsiteY42" fmla="*/ 387769 h 598465"/>
              <a:gd name="connsiteX43" fmla="*/ 437788 w 599312"/>
              <a:gd name="connsiteY43" fmla="*/ 348721 h 598465"/>
              <a:gd name="connsiteX44" fmla="*/ 452539 w 599312"/>
              <a:gd name="connsiteY44" fmla="*/ 333986 h 598465"/>
              <a:gd name="connsiteX45" fmla="*/ 363994 w 599312"/>
              <a:gd name="connsiteY45" fmla="*/ 333986 h 598465"/>
              <a:gd name="connsiteX46" fmla="*/ 403122 w 599312"/>
              <a:gd name="connsiteY46" fmla="*/ 333986 h 598465"/>
              <a:gd name="connsiteX47" fmla="*/ 417888 w 599312"/>
              <a:gd name="connsiteY47" fmla="*/ 348721 h 598465"/>
              <a:gd name="connsiteX48" fmla="*/ 417888 w 599312"/>
              <a:gd name="connsiteY48" fmla="*/ 387769 h 598465"/>
              <a:gd name="connsiteX49" fmla="*/ 403122 w 599312"/>
              <a:gd name="connsiteY49" fmla="*/ 402505 h 598465"/>
              <a:gd name="connsiteX50" fmla="*/ 363994 w 599312"/>
              <a:gd name="connsiteY50" fmla="*/ 402505 h 598465"/>
              <a:gd name="connsiteX51" fmla="*/ 349228 w 599312"/>
              <a:gd name="connsiteY51" fmla="*/ 387769 h 598465"/>
              <a:gd name="connsiteX52" fmla="*/ 349228 w 599312"/>
              <a:gd name="connsiteY52" fmla="*/ 348721 h 598465"/>
              <a:gd name="connsiteX53" fmla="*/ 363994 w 599312"/>
              <a:gd name="connsiteY53" fmla="*/ 333986 h 598465"/>
              <a:gd name="connsiteX54" fmla="*/ 280285 w 599312"/>
              <a:gd name="connsiteY54" fmla="*/ 333986 h 598465"/>
              <a:gd name="connsiteX55" fmla="*/ 319733 w 599312"/>
              <a:gd name="connsiteY55" fmla="*/ 333986 h 598465"/>
              <a:gd name="connsiteX56" fmla="*/ 334480 w 599312"/>
              <a:gd name="connsiteY56" fmla="*/ 348721 h 598465"/>
              <a:gd name="connsiteX57" fmla="*/ 334480 w 599312"/>
              <a:gd name="connsiteY57" fmla="*/ 387769 h 598465"/>
              <a:gd name="connsiteX58" fmla="*/ 319733 w 599312"/>
              <a:gd name="connsiteY58" fmla="*/ 402505 h 598465"/>
              <a:gd name="connsiteX59" fmla="*/ 280285 w 599312"/>
              <a:gd name="connsiteY59" fmla="*/ 402505 h 598465"/>
              <a:gd name="connsiteX60" fmla="*/ 265538 w 599312"/>
              <a:gd name="connsiteY60" fmla="*/ 387769 h 598465"/>
              <a:gd name="connsiteX61" fmla="*/ 265538 w 599312"/>
              <a:gd name="connsiteY61" fmla="*/ 348721 h 598465"/>
              <a:gd name="connsiteX62" fmla="*/ 280285 w 599312"/>
              <a:gd name="connsiteY62" fmla="*/ 333986 h 598465"/>
              <a:gd name="connsiteX63" fmla="*/ 191796 w 599312"/>
              <a:gd name="connsiteY63" fmla="*/ 333986 h 598465"/>
              <a:gd name="connsiteX64" fmla="*/ 231244 w 599312"/>
              <a:gd name="connsiteY64" fmla="*/ 333986 h 598465"/>
              <a:gd name="connsiteX65" fmla="*/ 245991 w 599312"/>
              <a:gd name="connsiteY65" fmla="*/ 348721 h 598465"/>
              <a:gd name="connsiteX66" fmla="*/ 245991 w 599312"/>
              <a:gd name="connsiteY66" fmla="*/ 387769 h 598465"/>
              <a:gd name="connsiteX67" fmla="*/ 231244 w 599312"/>
              <a:gd name="connsiteY67" fmla="*/ 402505 h 598465"/>
              <a:gd name="connsiteX68" fmla="*/ 191796 w 599312"/>
              <a:gd name="connsiteY68" fmla="*/ 402505 h 598465"/>
              <a:gd name="connsiteX69" fmla="*/ 177049 w 599312"/>
              <a:gd name="connsiteY69" fmla="*/ 387769 h 598465"/>
              <a:gd name="connsiteX70" fmla="*/ 177049 w 599312"/>
              <a:gd name="connsiteY70" fmla="*/ 348721 h 598465"/>
              <a:gd name="connsiteX71" fmla="*/ 191796 w 599312"/>
              <a:gd name="connsiteY71" fmla="*/ 333986 h 598465"/>
              <a:gd name="connsiteX72" fmla="*/ 108049 w 599312"/>
              <a:gd name="connsiteY72" fmla="*/ 333986 h 598465"/>
              <a:gd name="connsiteX73" fmla="*/ 147538 w 599312"/>
              <a:gd name="connsiteY73" fmla="*/ 333986 h 598465"/>
              <a:gd name="connsiteX74" fmla="*/ 162300 w 599312"/>
              <a:gd name="connsiteY74" fmla="*/ 348721 h 598465"/>
              <a:gd name="connsiteX75" fmla="*/ 162300 w 599312"/>
              <a:gd name="connsiteY75" fmla="*/ 387769 h 598465"/>
              <a:gd name="connsiteX76" fmla="*/ 147538 w 599312"/>
              <a:gd name="connsiteY76" fmla="*/ 402505 h 598465"/>
              <a:gd name="connsiteX77" fmla="*/ 108049 w 599312"/>
              <a:gd name="connsiteY77" fmla="*/ 402505 h 598465"/>
              <a:gd name="connsiteX78" fmla="*/ 93287 w 599312"/>
              <a:gd name="connsiteY78" fmla="*/ 387769 h 598465"/>
              <a:gd name="connsiteX79" fmla="*/ 93287 w 599312"/>
              <a:gd name="connsiteY79" fmla="*/ 348721 h 598465"/>
              <a:gd name="connsiteX80" fmla="*/ 108049 w 599312"/>
              <a:gd name="connsiteY80" fmla="*/ 333986 h 598465"/>
              <a:gd name="connsiteX81" fmla="*/ 452539 w 599312"/>
              <a:gd name="connsiteY81" fmla="*/ 250437 h 598465"/>
              <a:gd name="connsiteX82" fmla="*/ 491628 w 599312"/>
              <a:gd name="connsiteY82" fmla="*/ 250437 h 598465"/>
              <a:gd name="connsiteX83" fmla="*/ 506378 w 599312"/>
              <a:gd name="connsiteY83" fmla="*/ 265169 h 598465"/>
              <a:gd name="connsiteX84" fmla="*/ 506378 w 599312"/>
              <a:gd name="connsiteY84" fmla="*/ 304577 h 598465"/>
              <a:gd name="connsiteX85" fmla="*/ 491628 w 599312"/>
              <a:gd name="connsiteY85" fmla="*/ 319309 h 598465"/>
              <a:gd name="connsiteX86" fmla="*/ 452539 w 599312"/>
              <a:gd name="connsiteY86" fmla="*/ 319309 h 598465"/>
              <a:gd name="connsiteX87" fmla="*/ 437788 w 599312"/>
              <a:gd name="connsiteY87" fmla="*/ 304577 h 598465"/>
              <a:gd name="connsiteX88" fmla="*/ 437788 w 599312"/>
              <a:gd name="connsiteY88" fmla="*/ 265169 h 598465"/>
              <a:gd name="connsiteX89" fmla="*/ 452539 w 599312"/>
              <a:gd name="connsiteY89" fmla="*/ 250437 h 598465"/>
              <a:gd name="connsiteX90" fmla="*/ 363994 w 599312"/>
              <a:gd name="connsiteY90" fmla="*/ 250437 h 598465"/>
              <a:gd name="connsiteX91" fmla="*/ 403122 w 599312"/>
              <a:gd name="connsiteY91" fmla="*/ 250437 h 598465"/>
              <a:gd name="connsiteX92" fmla="*/ 417888 w 599312"/>
              <a:gd name="connsiteY92" fmla="*/ 265169 h 598465"/>
              <a:gd name="connsiteX93" fmla="*/ 417888 w 599312"/>
              <a:gd name="connsiteY93" fmla="*/ 304577 h 598465"/>
              <a:gd name="connsiteX94" fmla="*/ 403122 w 599312"/>
              <a:gd name="connsiteY94" fmla="*/ 319309 h 598465"/>
              <a:gd name="connsiteX95" fmla="*/ 363994 w 599312"/>
              <a:gd name="connsiteY95" fmla="*/ 319309 h 598465"/>
              <a:gd name="connsiteX96" fmla="*/ 349228 w 599312"/>
              <a:gd name="connsiteY96" fmla="*/ 304577 h 598465"/>
              <a:gd name="connsiteX97" fmla="*/ 349228 w 599312"/>
              <a:gd name="connsiteY97" fmla="*/ 265169 h 598465"/>
              <a:gd name="connsiteX98" fmla="*/ 363994 w 599312"/>
              <a:gd name="connsiteY98" fmla="*/ 250437 h 598465"/>
              <a:gd name="connsiteX99" fmla="*/ 280285 w 599312"/>
              <a:gd name="connsiteY99" fmla="*/ 250437 h 598465"/>
              <a:gd name="connsiteX100" fmla="*/ 319733 w 599312"/>
              <a:gd name="connsiteY100" fmla="*/ 250437 h 598465"/>
              <a:gd name="connsiteX101" fmla="*/ 334480 w 599312"/>
              <a:gd name="connsiteY101" fmla="*/ 265169 h 598465"/>
              <a:gd name="connsiteX102" fmla="*/ 334480 w 599312"/>
              <a:gd name="connsiteY102" fmla="*/ 304577 h 598465"/>
              <a:gd name="connsiteX103" fmla="*/ 319733 w 599312"/>
              <a:gd name="connsiteY103" fmla="*/ 319309 h 598465"/>
              <a:gd name="connsiteX104" fmla="*/ 280285 w 599312"/>
              <a:gd name="connsiteY104" fmla="*/ 319309 h 598465"/>
              <a:gd name="connsiteX105" fmla="*/ 265538 w 599312"/>
              <a:gd name="connsiteY105" fmla="*/ 304577 h 598465"/>
              <a:gd name="connsiteX106" fmla="*/ 265538 w 599312"/>
              <a:gd name="connsiteY106" fmla="*/ 265169 h 598465"/>
              <a:gd name="connsiteX107" fmla="*/ 280285 w 599312"/>
              <a:gd name="connsiteY107" fmla="*/ 250437 h 598465"/>
              <a:gd name="connsiteX108" fmla="*/ 98472 w 599312"/>
              <a:gd name="connsiteY108" fmla="*/ 211028 h 598465"/>
              <a:gd name="connsiteX109" fmla="*/ 68967 w 599312"/>
              <a:gd name="connsiteY109" fmla="*/ 240491 h 598465"/>
              <a:gd name="connsiteX110" fmla="*/ 68967 w 599312"/>
              <a:gd name="connsiteY110" fmla="*/ 500869 h 598465"/>
              <a:gd name="connsiteX111" fmla="*/ 98472 w 599312"/>
              <a:gd name="connsiteY111" fmla="*/ 530332 h 598465"/>
              <a:gd name="connsiteX112" fmla="*/ 501578 w 599312"/>
              <a:gd name="connsiteY112" fmla="*/ 530332 h 598465"/>
              <a:gd name="connsiteX113" fmla="*/ 531083 w 599312"/>
              <a:gd name="connsiteY113" fmla="*/ 500869 h 598465"/>
              <a:gd name="connsiteX114" fmla="*/ 531083 w 599312"/>
              <a:gd name="connsiteY114" fmla="*/ 240491 h 598465"/>
              <a:gd name="connsiteX115" fmla="*/ 501578 w 599312"/>
              <a:gd name="connsiteY115" fmla="*/ 211028 h 598465"/>
              <a:gd name="connsiteX116" fmla="*/ 132771 w 599312"/>
              <a:gd name="connsiteY116" fmla="*/ 0 h 598465"/>
              <a:gd name="connsiteX117" fmla="*/ 467279 w 599312"/>
              <a:gd name="connsiteY117" fmla="*/ 0 h 598465"/>
              <a:gd name="connsiteX118" fmla="*/ 467279 w 599312"/>
              <a:gd name="connsiteY118" fmla="*/ 127795 h 598465"/>
              <a:gd name="connsiteX119" fmla="*/ 498628 w 599312"/>
              <a:gd name="connsiteY119" fmla="*/ 159468 h 598465"/>
              <a:gd name="connsiteX120" fmla="*/ 530714 w 599312"/>
              <a:gd name="connsiteY120" fmla="*/ 127795 h 598465"/>
              <a:gd name="connsiteX121" fmla="*/ 530714 w 599312"/>
              <a:gd name="connsiteY121" fmla="*/ 2578 h 598465"/>
              <a:gd name="connsiteX122" fmla="*/ 599312 w 599312"/>
              <a:gd name="connsiteY122" fmla="*/ 90966 h 598465"/>
              <a:gd name="connsiteX123" fmla="*/ 599312 w 599312"/>
              <a:gd name="connsiteY123" fmla="*/ 507867 h 598465"/>
              <a:gd name="connsiteX124" fmla="*/ 508585 w 599312"/>
              <a:gd name="connsiteY124" fmla="*/ 598465 h 598465"/>
              <a:gd name="connsiteX125" fmla="*/ 91095 w 599312"/>
              <a:gd name="connsiteY125" fmla="*/ 598465 h 598465"/>
              <a:gd name="connsiteX126" fmla="*/ 0 w 599312"/>
              <a:gd name="connsiteY126" fmla="*/ 507867 h 598465"/>
              <a:gd name="connsiteX127" fmla="*/ 0 w 599312"/>
              <a:gd name="connsiteY127" fmla="*/ 90966 h 598465"/>
              <a:gd name="connsiteX128" fmla="*/ 68967 w 599312"/>
              <a:gd name="connsiteY128" fmla="*/ 2946 h 598465"/>
              <a:gd name="connsiteX129" fmla="*/ 68967 w 599312"/>
              <a:gd name="connsiteY129" fmla="*/ 127795 h 598465"/>
              <a:gd name="connsiteX130" fmla="*/ 100684 w 599312"/>
              <a:gd name="connsiteY130" fmla="*/ 159468 h 598465"/>
              <a:gd name="connsiteX131" fmla="*/ 132771 w 599312"/>
              <a:gd name="connsiteY131" fmla="*/ 127795 h 598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599312" h="598465">
                <a:moveTo>
                  <a:pt x="363994" y="427203"/>
                </a:moveTo>
                <a:lnTo>
                  <a:pt x="403122" y="427203"/>
                </a:lnTo>
                <a:cubicBezTo>
                  <a:pt x="411613" y="427203"/>
                  <a:pt x="417888" y="433464"/>
                  <a:pt x="417888" y="441935"/>
                </a:cubicBezTo>
                <a:lnTo>
                  <a:pt x="417888" y="481343"/>
                </a:lnTo>
                <a:cubicBezTo>
                  <a:pt x="417888" y="489446"/>
                  <a:pt x="411613" y="496075"/>
                  <a:pt x="403122" y="496075"/>
                </a:cubicBezTo>
                <a:lnTo>
                  <a:pt x="363994" y="496075"/>
                </a:lnTo>
                <a:cubicBezTo>
                  <a:pt x="355503" y="496075"/>
                  <a:pt x="349228" y="489446"/>
                  <a:pt x="349228" y="481343"/>
                </a:cubicBezTo>
                <a:lnTo>
                  <a:pt x="349228" y="441935"/>
                </a:lnTo>
                <a:cubicBezTo>
                  <a:pt x="349228" y="433464"/>
                  <a:pt x="355503" y="427203"/>
                  <a:pt x="363994" y="427203"/>
                </a:cubicBezTo>
                <a:close/>
                <a:moveTo>
                  <a:pt x="280285" y="427203"/>
                </a:moveTo>
                <a:lnTo>
                  <a:pt x="319733" y="427203"/>
                </a:lnTo>
                <a:cubicBezTo>
                  <a:pt x="327844" y="427203"/>
                  <a:pt x="334480" y="433464"/>
                  <a:pt x="334480" y="441935"/>
                </a:cubicBezTo>
                <a:lnTo>
                  <a:pt x="334480" y="481343"/>
                </a:lnTo>
                <a:cubicBezTo>
                  <a:pt x="334480" y="489446"/>
                  <a:pt x="327844" y="496075"/>
                  <a:pt x="319733" y="496075"/>
                </a:cubicBezTo>
                <a:lnTo>
                  <a:pt x="280285" y="496075"/>
                </a:lnTo>
                <a:cubicBezTo>
                  <a:pt x="271806" y="496075"/>
                  <a:pt x="265538" y="489446"/>
                  <a:pt x="265538" y="481343"/>
                </a:cubicBezTo>
                <a:lnTo>
                  <a:pt x="265538" y="441935"/>
                </a:lnTo>
                <a:cubicBezTo>
                  <a:pt x="265538" y="433464"/>
                  <a:pt x="271806" y="427203"/>
                  <a:pt x="280285" y="427203"/>
                </a:cubicBezTo>
                <a:close/>
                <a:moveTo>
                  <a:pt x="191796" y="427203"/>
                </a:moveTo>
                <a:lnTo>
                  <a:pt x="231244" y="427203"/>
                </a:lnTo>
                <a:cubicBezTo>
                  <a:pt x="239355" y="427203"/>
                  <a:pt x="245991" y="433464"/>
                  <a:pt x="245991" y="441935"/>
                </a:cubicBezTo>
                <a:lnTo>
                  <a:pt x="245991" y="481343"/>
                </a:lnTo>
                <a:cubicBezTo>
                  <a:pt x="245991" y="489446"/>
                  <a:pt x="239355" y="496075"/>
                  <a:pt x="231244" y="496075"/>
                </a:cubicBezTo>
                <a:lnTo>
                  <a:pt x="191796" y="496075"/>
                </a:lnTo>
                <a:cubicBezTo>
                  <a:pt x="183316" y="496075"/>
                  <a:pt x="177049" y="489446"/>
                  <a:pt x="177049" y="481343"/>
                </a:cubicBezTo>
                <a:lnTo>
                  <a:pt x="177049" y="441935"/>
                </a:lnTo>
                <a:cubicBezTo>
                  <a:pt x="177049" y="433464"/>
                  <a:pt x="183316" y="427203"/>
                  <a:pt x="191796" y="427203"/>
                </a:cubicBezTo>
                <a:close/>
                <a:moveTo>
                  <a:pt x="108049" y="427203"/>
                </a:moveTo>
                <a:lnTo>
                  <a:pt x="147538" y="427203"/>
                </a:lnTo>
                <a:cubicBezTo>
                  <a:pt x="156026" y="427203"/>
                  <a:pt x="162300" y="433464"/>
                  <a:pt x="162300" y="441935"/>
                </a:cubicBezTo>
                <a:lnTo>
                  <a:pt x="162300" y="481343"/>
                </a:lnTo>
                <a:cubicBezTo>
                  <a:pt x="162300" y="489446"/>
                  <a:pt x="156026" y="496075"/>
                  <a:pt x="147538" y="496075"/>
                </a:cubicBezTo>
                <a:lnTo>
                  <a:pt x="108049" y="496075"/>
                </a:lnTo>
                <a:cubicBezTo>
                  <a:pt x="99930" y="496075"/>
                  <a:pt x="93287" y="489446"/>
                  <a:pt x="93287" y="481343"/>
                </a:cubicBezTo>
                <a:lnTo>
                  <a:pt x="93287" y="441935"/>
                </a:lnTo>
                <a:cubicBezTo>
                  <a:pt x="93287" y="433464"/>
                  <a:pt x="99930" y="427203"/>
                  <a:pt x="108049" y="427203"/>
                </a:cubicBezTo>
                <a:close/>
                <a:moveTo>
                  <a:pt x="452539" y="333986"/>
                </a:moveTo>
                <a:lnTo>
                  <a:pt x="491628" y="333986"/>
                </a:lnTo>
                <a:cubicBezTo>
                  <a:pt x="500109" y="333986"/>
                  <a:pt x="506378" y="340248"/>
                  <a:pt x="506378" y="348721"/>
                </a:cubicBezTo>
                <a:lnTo>
                  <a:pt x="506378" y="387769"/>
                </a:lnTo>
                <a:cubicBezTo>
                  <a:pt x="506378" y="396242"/>
                  <a:pt x="500109" y="402505"/>
                  <a:pt x="491628" y="402505"/>
                </a:cubicBezTo>
                <a:lnTo>
                  <a:pt x="452539" y="402505"/>
                </a:lnTo>
                <a:cubicBezTo>
                  <a:pt x="444057" y="402505"/>
                  <a:pt x="437788" y="396242"/>
                  <a:pt x="437788" y="387769"/>
                </a:cubicBezTo>
                <a:lnTo>
                  <a:pt x="437788" y="348721"/>
                </a:lnTo>
                <a:cubicBezTo>
                  <a:pt x="437788" y="340248"/>
                  <a:pt x="444057" y="333986"/>
                  <a:pt x="452539" y="333986"/>
                </a:cubicBezTo>
                <a:close/>
                <a:moveTo>
                  <a:pt x="363994" y="333986"/>
                </a:moveTo>
                <a:lnTo>
                  <a:pt x="403122" y="333986"/>
                </a:lnTo>
                <a:cubicBezTo>
                  <a:pt x="411613" y="333986"/>
                  <a:pt x="417888" y="340248"/>
                  <a:pt x="417888" y="348721"/>
                </a:cubicBezTo>
                <a:lnTo>
                  <a:pt x="417888" y="387769"/>
                </a:lnTo>
                <a:cubicBezTo>
                  <a:pt x="417888" y="396242"/>
                  <a:pt x="411613" y="402505"/>
                  <a:pt x="403122" y="402505"/>
                </a:cubicBezTo>
                <a:lnTo>
                  <a:pt x="363994" y="402505"/>
                </a:lnTo>
                <a:cubicBezTo>
                  <a:pt x="355503" y="402505"/>
                  <a:pt x="349228" y="396242"/>
                  <a:pt x="349228" y="387769"/>
                </a:cubicBezTo>
                <a:lnTo>
                  <a:pt x="349228" y="348721"/>
                </a:lnTo>
                <a:cubicBezTo>
                  <a:pt x="349228" y="340248"/>
                  <a:pt x="355503" y="333986"/>
                  <a:pt x="363994" y="333986"/>
                </a:cubicBezTo>
                <a:close/>
                <a:moveTo>
                  <a:pt x="280285" y="333986"/>
                </a:moveTo>
                <a:lnTo>
                  <a:pt x="319733" y="333986"/>
                </a:lnTo>
                <a:cubicBezTo>
                  <a:pt x="327844" y="333986"/>
                  <a:pt x="334480" y="340248"/>
                  <a:pt x="334480" y="348721"/>
                </a:cubicBezTo>
                <a:lnTo>
                  <a:pt x="334480" y="387769"/>
                </a:lnTo>
                <a:cubicBezTo>
                  <a:pt x="334480" y="396242"/>
                  <a:pt x="327844" y="402505"/>
                  <a:pt x="319733" y="402505"/>
                </a:cubicBezTo>
                <a:lnTo>
                  <a:pt x="280285" y="402505"/>
                </a:lnTo>
                <a:cubicBezTo>
                  <a:pt x="271806" y="402505"/>
                  <a:pt x="265538" y="396242"/>
                  <a:pt x="265538" y="387769"/>
                </a:cubicBezTo>
                <a:lnTo>
                  <a:pt x="265538" y="348721"/>
                </a:lnTo>
                <a:cubicBezTo>
                  <a:pt x="265538" y="340248"/>
                  <a:pt x="271806" y="333986"/>
                  <a:pt x="280285" y="333986"/>
                </a:cubicBezTo>
                <a:close/>
                <a:moveTo>
                  <a:pt x="191796" y="333986"/>
                </a:moveTo>
                <a:lnTo>
                  <a:pt x="231244" y="333986"/>
                </a:lnTo>
                <a:cubicBezTo>
                  <a:pt x="239355" y="333986"/>
                  <a:pt x="245991" y="340248"/>
                  <a:pt x="245991" y="348721"/>
                </a:cubicBezTo>
                <a:lnTo>
                  <a:pt x="245991" y="387769"/>
                </a:lnTo>
                <a:cubicBezTo>
                  <a:pt x="245991" y="396242"/>
                  <a:pt x="239355" y="402505"/>
                  <a:pt x="231244" y="402505"/>
                </a:cubicBezTo>
                <a:lnTo>
                  <a:pt x="191796" y="402505"/>
                </a:lnTo>
                <a:cubicBezTo>
                  <a:pt x="183316" y="402505"/>
                  <a:pt x="177049" y="396242"/>
                  <a:pt x="177049" y="387769"/>
                </a:cubicBezTo>
                <a:lnTo>
                  <a:pt x="177049" y="348721"/>
                </a:lnTo>
                <a:cubicBezTo>
                  <a:pt x="177049" y="340248"/>
                  <a:pt x="183316" y="333986"/>
                  <a:pt x="191796" y="333986"/>
                </a:cubicBezTo>
                <a:close/>
                <a:moveTo>
                  <a:pt x="108049" y="333986"/>
                </a:moveTo>
                <a:lnTo>
                  <a:pt x="147538" y="333986"/>
                </a:lnTo>
                <a:cubicBezTo>
                  <a:pt x="156026" y="333986"/>
                  <a:pt x="162300" y="340248"/>
                  <a:pt x="162300" y="348721"/>
                </a:cubicBezTo>
                <a:lnTo>
                  <a:pt x="162300" y="387769"/>
                </a:lnTo>
                <a:cubicBezTo>
                  <a:pt x="162300" y="396242"/>
                  <a:pt x="156026" y="402505"/>
                  <a:pt x="147538" y="402505"/>
                </a:cubicBezTo>
                <a:lnTo>
                  <a:pt x="108049" y="402505"/>
                </a:lnTo>
                <a:cubicBezTo>
                  <a:pt x="99930" y="402505"/>
                  <a:pt x="93287" y="396242"/>
                  <a:pt x="93287" y="387769"/>
                </a:cubicBezTo>
                <a:lnTo>
                  <a:pt x="93287" y="348721"/>
                </a:lnTo>
                <a:cubicBezTo>
                  <a:pt x="93287" y="340248"/>
                  <a:pt x="99930" y="333986"/>
                  <a:pt x="108049" y="333986"/>
                </a:cubicBezTo>
                <a:close/>
                <a:moveTo>
                  <a:pt x="452539" y="250437"/>
                </a:moveTo>
                <a:lnTo>
                  <a:pt x="491628" y="250437"/>
                </a:lnTo>
                <a:cubicBezTo>
                  <a:pt x="500109" y="250437"/>
                  <a:pt x="506378" y="256698"/>
                  <a:pt x="506378" y="265169"/>
                </a:cubicBezTo>
                <a:lnTo>
                  <a:pt x="506378" y="304577"/>
                </a:lnTo>
                <a:cubicBezTo>
                  <a:pt x="506378" y="312679"/>
                  <a:pt x="500109" y="319309"/>
                  <a:pt x="491628" y="319309"/>
                </a:cubicBezTo>
                <a:lnTo>
                  <a:pt x="452539" y="319309"/>
                </a:lnTo>
                <a:cubicBezTo>
                  <a:pt x="444057" y="319309"/>
                  <a:pt x="437788" y="312679"/>
                  <a:pt x="437788" y="304577"/>
                </a:cubicBezTo>
                <a:lnTo>
                  <a:pt x="437788" y="265169"/>
                </a:lnTo>
                <a:cubicBezTo>
                  <a:pt x="437788" y="256698"/>
                  <a:pt x="444057" y="250437"/>
                  <a:pt x="452539" y="250437"/>
                </a:cubicBezTo>
                <a:close/>
                <a:moveTo>
                  <a:pt x="363994" y="250437"/>
                </a:moveTo>
                <a:lnTo>
                  <a:pt x="403122" y="250437"/>
                </a:lnTo>
                <a:cubicBezTo>
                  <a:pt x="411613" y="250437"/>
                  <a:pt x="417888" y="256698"/>
                  <a:pt x="417888" y="265169"/>
                </a:cubicBezTo>
                <a:lnTo>
                  <a:pt x="417888" y="304577"/>
                </a:lnTo>
                <a:cubicBezTo>
                  <a:pt x="417888" y="312679"/>
                  <a:pt x="411613" y="319309"/>
                  <a:pt x="403122" y="319309"/>
                </a:cubicBezTo>
                <a:lnTo>
                  <a:pt x="363994" y="319309"/>
                </a:lnTo>
                <a:cubicBezTo>
                  <a:pt x="355503" y="319309"/>
                  <a:pt x="349228" y="312679"/>
                  <a:pt x="349228" y="304577"/>
                </a:cubicBezTo>
                <a:lnTo>
                  <a:pt x="349228" y="265169"/>
                </a:lnTo>
                <a:cubicBezTo>
                  <a:pt x="349228" y="256698"/>
                  <a:pt x="355503" y="250437"/>
                  <a:pt x="363994" y="250437"/>
                </a:cubicBezTo>
                <a:close/>
                <a:moveTo>
                  <a:pt x="280285" y="250437"/>
                </a:moveTo>
                <a:lnTo>
                  <a:pt x="319733" y="250437"/>
                </a:lnTo>
                <a:cubicBezTo>
                  <a:pt x="327844" y="250437"/>
                  <a:pt x="334480" y="256698"/>
                  <a:pt x="334480" y="265169"/>
                </a:cubicBezTo>
                <a:lnTo>
                  <a:pt x="334480" y="304577"/>
                </a:lnTo>
                <a:cubicBezTo>
                  <a:pt x="334480" y="312679"/>
                  <a:pt x="327844" y="319309"/>
                  <a:pt x="319733" y="319309"/>
                </a:cubicBezTo>
                <a:lnTo>
                  <a:pt x="280285" y="319309"/>
                </a:lnTo>
                <a:cubicBezTo>
                  <a:pt x="271806" y="319309"/>
                  <a:pt x="265538" y="312679"/>
                  <a:pt x="265538" y="304577"/>
                </a:cubicBezTo>
                <a:lnTo>
                  <a:pt x="265538" y="265169"/>
                </a:lnTo>
                <a:cubicBezTo>
                  <a:pt x="265538" y="256698"/>
                  <a:pt x="271806" y="250437"/>
                  <a:pt x="280285" y="250437"/>
                </a:cubicBezTo>
                <a:close/>
                <a:moveTo>
                  <a:pt x="98472" y="211028"/>
                </a:moveTo>
                <a:cubicBezTo>
                  <a:pt x="82244" y="211028"/>
                  <a:pt x="68967" y="224286"/>
                  <a:pt x="68967" y="240491"/>
                </a:cubicBezTo>
                <a:lnTo>
                  <a:pt x="68967" y="500869"/>
                </a:lnTo>
                <a:cubicBezTo>
                  <a:pt x="68967" y="517074"/>
                  <a:pt x="82244" y="530332"/>
                  <a:pt x="98472" y="530332"/>
                </a:cubicBezTo>
                <a:lnTo>
                  <a:pt x="501578" y="530332"/>
                </a:lnTo>
                <a:cubicBezTo>
                  <a:pt x="517806" y="530332"/>
                  <a:pt x="531083" y="517074"/>
                  <a:pt x="531083" y="500869"/>
                </a:cubicBezTo>
                <a:lnTo>
                  <a:pt x="531083" y="240491"/>
                </a:lnTo>
                <a:cubicBezTo>
                  <a:pt x="531083" y="224286"/>
                  <a:pt x="517806" y="211028"/>
                  <a:pt x="501578" y="211028"/>
                </a:cubicBezTo>
                <a:close/>
                <a:moveTo>
                  <a:pt x="132771" y="0"/>
                </a:moveTo>
                <a:lnTo>
                  <a:pt x="467279" y="0"/>
                </a:lnTo>
                <a:lnTo>
                  <a:pt x="467279" y="127795"/>
                </a:lnTo>
                <a:cubicBezTo>
                  <a:pt x="467279" y="145473"/>
                  <a:pt x="480925" y="159468"/>
                  <a:pt x="498628" y="159468"/>
                </a:cubicBezTo>
                <a:cubicBezTo>
                  <a:pt x="516330" y="159468"/>
                  <a:pt x="530714" y="145473"/>
                  <a:pt x="530714" y="127795"/>
                </a:cubicBezTo>
                <a:lnTo>
                  <a:pt x="530714" y="2578"/>
                </a:lnTo>
                <a:cubicBezTo>
                  <a:pt x="569808" y="12890"/>
                  <a:pt x="599312" y="48245"/>
                  <a:pt x="599312" y="90966"/>
                </a:cubicBezTo>
                <a:lnTo>
                  <a:pt x="599312" y="507867"/>
                </a:lnTo>
                <a:cubicBezTo>
                  <a:pt x="599312" y="557954"/>
                  <a:pt x="558743" y="598465"/>
                  <a:pt x="508585" y="598465"/>
                </a:cubicBezTo>
                <a:lnTo>
                  <a:pt x="91095" y="598465"/>
                </a:lnTo>
                <a:cubicBezTo>
                  <a:pt x="40938" y="598465"/>
                  <a:pt x="0" y="557954"/>
                  <a:pt x="0" y="507867"/>
                </a:cubicBezTo>
                <a:lnTo>
                  <a:pt x="0" y="90966"/>
                </a:lnTo>
                <a:cubicBezTo>
                  <a:pt x="0" y="48614"/>
                  <a:pt x="29505" y="12890"/>
                  <a:pt x="68967" y="2946"/>
                </a:cubicBezTo>
                <a:lnTo>
                  <a:pt x="68967" y="127795"/>
                </a:lnTo>
                <a:cubicBezTo>
                  <a:pt x="68967" y="145473"/>
                  <a:pt x="82982" y="159468"/>
                  <a:pt x="100684" y="159468"/>
                </a:cubicBezTo>
                <a:cubicBezTo>
                  <a:pt x="118387" y="159468"/>
                  <a:pt x="132771" y="145473"/>
                  <a:pt x="132771" y="127795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7E5BCF73-1D17-4889-A9F2-8A653FCCBC02}"/>
              </a:ext>
            </a:extLst>
          </p:cNvPr>
          <p:cNvSpPr/>
          <p:nvPr/>
        </p:nvSpPr>
        <p:spPr bwMode="auto">
          <a:xfrm>
            <a:off x="5610078" y="1418388"/>
            <a:ext cx="1808808" cy="25241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基于</a:t>
            </a:r>
            <a:r>
              <a:rPr lang="en-US" altLang="zh-CN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IPD</a:t>
            </a:r>
            <a:r>
              <a:rPr lang="zh-CN" altLang="en-US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分层项目管控</a:t>
            </a:r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A36D3C87-0C84-4766-B9F5-7BA18D857B96}"/>
              </a:ext>
            </a:extLst>
          </p:cNvPr>
          <p:cNvSpPr/>
          <p:nvPr/>
        </p:nvSpPr>
        <p:spPr bwMode="auto">
          <a:xfrm>
            <a:off x="3469606" y="1403845"/>
            <a:ext cx="1808808" cy="25241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研发管理者驾驶舱</a:t>
            </a:r>
          </a:p>
        </p:txBody>
      </p:sp>
      <p:sp>
        <p:nvSpPr>
          <p:cNvPr id="212" name="education-chart_43849">
            <a:extLst>
              <a:ext uri="{FF2B5EF4-FFF2-40B4-BE49-F238E27FC236}">
                <a16:creationId xmlns:a16="http://schemas.microsoft.com/office/drawing/2014/main" id="{B93FC0AB-21A7-43EA-AEC8-3058DB09009E}"/>
              </a:ext>
            </a:extLst>
          </p:cNvPr>
          <p:cNvSpPr>
            <a:spLocks noChangeAspect="1"/>
          </p:cNvSpPr>
          <p:nvPr/>
        </p:nvSpPr>
        <p:spPr bwMode="auto">
          <a:xfrm>
            <a:off x="7830998" y="1412019"/>
            <a:ext cx="263175" cy="265661"/>
          </a:xfrm>
          <a:custGeom>
            <a:avLst/>
            <a:gdLst>
              <a:gd name="connsiteX0" fmla="*/ 281309 w 597691"/>
              <a:gd name="connsiteY0" fmla="*/ 524089 h 603334"/>
              <a:gd name="connsiteX1" fmla="*/ 256756 w 597691"/>
              <a:gd name="connsiteY1" fmla="*/ 548611 h 603334"/>
              <a:gd name="connsiteX2" fmla="*/ 281309 w 597691"/>
              <a:gd name="connsiteY2" fmla="*/ 573132 h 603334"/>
              <a:gd name="connsiteX3" fmla="*/ 305862 w 597691"/>
              <a:gd name="connsiteY3" fmla="*/ 548611 h 603334"/>
              <a:gd name="connsiteX4" fmla="*/ 281309 w 597691"/>
              <a:gd name="connsiteY4" fmla="*/ 524089 h 603334"/>
              <a:gd name="connsiteX5" fmla="*/ 281309 w 597691"/>
              <a:gd name="connsiteY5" fmla="*/ 493887 h 603334"/>
              <a:gd name="connsiteX6" fmla="*/ 336103 w 597691"/>
              <a:gd name="connsiteY6" fmla="*/ 548611 h 603334"/>
              <a:gd name="connsiteX7" fmla="*/ 281309 w 597691"/>
              <a:gd name="connsiteY7" fmla="*/ 603334 h 603334"/>
              <a:gd name="connsiteX8" fmla="*/ 226515 w 597691"/>
              <a:gd name="connsiteY8" fmla="*/ 548611 h 603334"/>
              <a:gd name="connsiteX9" fmla="*/ 281309 w 597691"/>
              <a:gd name="connsiteY9" fmla="*/ 493887 h 603334"/>
              <a:gd name="connsiteX10" fmla="*/ 172129 w 597691"/>
              <a:gd name="connsiteY10" fmla="*/ 362777 h 603334"/>
              <a:gd name="connsiteX11" fmla="*/ 202241 w 597691"/>
              <a:gd name="connsiteY11" fmla="*/ 392848 h 603334"/>
              <a:gd name="connsiteX12" fmla="*/ 232352 w 597691"/>
              <a:gd name="connsiteY12" fmla="*/ 362777 h 603334"/>
              <a:gd name="connsiteX13" fmla="*/ 255802 w 597691"/>
              <a:gd name="connsiteY13" fmla="*/ 386196 h 603334"/>
              <a:gd name="connsiteX14" fmla="*/ 225830 w 597691"/>
              <a:gd name="connsiteY14" fmla="*/ 416267 h 603334"/>
              <a:gd name="connsiteX15" fmla="*/ 255941 w 597691"/>
              <a:gd name="connsiteY15" fmla="*/ 446337 h 603334"/>
              <a:gd name="connsiteX16" fmla="*/ 232352 w 597691"/>
              <a:gd name="connsiteY16" fmla="*/ 469895 h 603334"/>
              <a:gd name="connsiteX17" fmla="*/ 202241 w 597691"/>
              <a:gd name="connsiteY17" fmla="*/ 439824 h 603334"/>
              <a:gd name="connsiteX18" fmla="*/ 172129 w 597691"/>
              <a:gd name="connsiteY18" fmla="*/ 469895 h 603334"/>
              <a:gd name="connsiteX19" fmla="*/ 148540 w 597691"/>
              <a:gd name="connsiteY19" fmla="*/ 446476 h 603334"/>
              <a:gd name="connsiteX20" fmla="*/ 178651 w 597691"/>
              <a:gd name="connsiteY20" fmla="*/ 416405 h 603334"/>
              <a:gd name="connsiteX21" fmla="*/ 148540 w 597691"/>
              <a:gd name="connsiteY21" fmla="*/ 386335 h 603334"/>
              <a:gd name="connsiteX22" fmla="*/ 543036 w 597691"/>
              <a:gd name="connsiteY22" fmla="*/ 321357 h 603334"/>
              <a:gd name="connsiteX23" fmla="*/ 518344 w 597691"/>
              <a:gd name="connsiteY23" fmla="*/ 346018 h 603334"/>
              <a:gd name="connsiteX24" fmla="*/ 543036 w 597691"/>
              <a:gd name="connsiteY24" fmla="*/ 370539 h 603334"/>
              <a:gd name="connsiteX25" fmla="*/ 567589 w 597691"/>
              <a:gd name="connsiteY25" fmla="*/ 346018 h 603334"/>
              <a:gd name="connsiteX26" fmla="*/ 543036 w 597691"/>
              <a:gd name="connsiteY26" fmla="*/ 321357 h 603334"/>
              <a:gd name="connsiteX27" fmla="*/ 543036 w 597691"/>
              <a:gd name="connsiteY27" fmla="*/ 291294 h 603334"/>
              <a:gd name="connsiteX28" fmla="*/ 597691 w 597691"/>
              <a:gd name="connsiteY28" fmla="*/ 346018 h 603334"/>
              <a:gd name="connsiteX29" fmla="*/ 543036 w 597691"/>
              <a:gd name="connsiteY29" fmla="*/ 400741 h 603334"/>
              <a:gd name="connsiteX30" fmla="*/ 488242 w 597691"/>
              <a:gd name="connsiteY30" fmla="*/ 346018 h 603334"/>
              <a:gd name="connsiteX31" fmla="*/ 543036 w 597691"/>
              <a:gd name="connsiteY31" fmla="*/ 291294 h 603334"/>
              <a:gd name="connsiteX32" fmla="*/ 54829 w 597691"/>
              <a:gd name="connsiteY32" fmla="*/ 277270 h 603334"/>
              <a:gd name="connsiteX33" fmla="*/ 30260 w 597691"/>
              <a:gd name="connsiteY33" fmla="*/ 301808 h 603334"/>
              <a:gd name="connsiteX34" fmla="*/ 54829 w 597691"/>
              <a:gd name="connsiteY34" fmla="*/ 326484 h 603334"/>
              <a:gd name="connsiteX35" fmla="*/ 79537 w 597691"/>
              <a:gd name="connsiteY35" fmla="*/ 301808 h 603334"/>
              <a:gd name="connsiteX36" fmla="*/ 54829 w 597691"/>
              <a:gd name="connsiteY36" fmla="*/ 277270 h 603334"/>
              <a:gd name="connsiteX37" fmla="*/ 54829 w 597691"/>
              <a:gd name="connsiteY37" fmla="*/ 247049 h 603334"/>
              <a:gd name="connsiteX38" fmla="*/ 109659 w 597691"/>
              <a:gd name="connsiteY38" fmla="*/ 301808 h 603334"/>
              <a:gd name="connsiteX39" fmla="*/ 54829 w 597691"/>
              <a:gd name="connsiteY39" fmla="*/ 356566 h 603334"/>
              <a:gd name="connsiteX40" fmla="*/ 0 w 597691"/>
              <a:gd name="connsiteY40" fmla="*/ 301808 h 603334"/>
              <a:gd name="connsiteX41" fmla="*/ 54829 w 597691"/>
              <a:gd name="connsiteY41" fmla="*/ 247049 h 603334"/>
              <a:gd name="connsiteX42" fmla="*/ 405491 w 597691"/>
              <a:gd name="connsiteY42" fmla="*/ 160042 h 603334"/>
              <a:gd name="connsiteX43" fmla="*/ 435601 w 597691"/>
              <a:gd name="connsiteY43" fmla="*/ 190113 h 603334"/>
              <a:gd name="connsiteX44" fmla="*/ 465711 w 597691"/>
              <a:gd name="connsiteY44" fmla="*/ 160042 h 603334"/>
              <a:gd name="connsiteX45" fmla="*/ 489300 w 597691"/>
              <a:gd name="connsiteY45" fmla="*/ 183600 h 603334"/>
              <a:gd name="connsiteX46" fmla="*/ 459190 w 597691"/>
              <a:gd name="connsiteY46" fmla="*/ 213670 h 603334"/>
              <a:gd name="connsiteX47" fmla="*/ 489300 w 597691"/>
              <a:gd name="connsiteY47" fmla="*/ 243602 h 603334"/>
              <a:gd name="connsiteX48" fmla="*/ 465711 w 597691"/>
              <a:gd name="connsiteY48" fmla="*/ 267160 h 603334"/>
              <a:gd name="connsiteX49" fmla="*/ 435601 w 597691"/>
              <a:gd name="connsiteY49" fmla="*/ 237089 h 603334"/>
              <a:gd name="connsiteX50" fmla="*/ 405630 w 597691"/>
              <a:gd name="connsiteY50" fmla="*/ 267160 h 603334"/>
              <a:gd name="connsiteX51" fmla="*/ 382041 w 597691"/>
              <a:gd name="connsiteY51" fmla="*/ 243741 h 603334"/>
              <a:gd name="connsiteX52" fmla="*/ 412151 w 597691"/>
              <a:gd name="connsiteY52" fmla="*/ 213670 h 603334"/>
              <a:gd name="connsiteX53" fmla="*/ 382041 w 597691"/>
              <a:gd name="connsiteY53" fmla="*/ 183600 h 603334"/>
              <a:gd name="connsiteX54" fmla="*/ 347925 w 597691"/>
              <a:gd name="connsiteY54" fmla="*/ 0 h 603334"/>
              <a:gd name="connsiteX55" fmla="*/ 418976 w 597691"/>
              <a:gd name="connsiteY55" fmla="*/ 70946 h 603334"/>
              <a:gd name="connsiteX56" fmla="*/ 374292 w 597691"/>
              <a:gd name="connsiteY56" fmla="*/ 70946 h 603334"/>
              <a:gd name="connsiteX57" fmla="*/ 374292 w 597691"/>
              <a:gd name="connsiteY57" fmla="*/ 112101 h 603334"/>
              <a:gd name="connsiteX58" fmla="*/ 365549 w 597691"/>
              <a:gd name="connsiteY58" fmla="*/ 131223 h 603334"/>
              <a:gd name="connsiteX59" fmla="*/ 202770 w 597691"/>
              <a:gd name="connsiteY59" fmla="*/ 270484 h 603334"/>
              <a:gd name="connsiteX60" fmla="*/ 441318 w 597691"/>
              <a:gd name="connsiteY60" fmla="*/ 325357 h 603334"/>
              <a:gd name="connsiteX61" fmla="*/ 459498 w 597691"/>
              <a:gd name="connsiteY61" fmla="*/ 341569 h 603334"/>
              <a:gd name="connsiteX62" fmla="*/ 455196 w 597691"/>
              <a:gd name="connsiteY62" fmla="*/ 365680 h 603334"/>
              <a:gd name="connsiteX63" fmla="*/ 349452 w 597691"/>
              <a:gd name="connsiteY63" fmla="*/ 495933 h 603334"/>
              <a:gd name="connsiteX64" fmla="*/ 310318 w 597691"/>
              <a:gd name="connsiteY64" fmla="*/ 464340 h 603334"/>
              <a:gd name="connsiteX65" fmla="*/ 390806 w 597691"/>
              <a:gd name="connsiteY65" fmla="*/ 365264 h 603334"/>
              <a:gd name="connsiteX66" fmla="*/ 142821 w 597691"/>
              <a:gd name="connsiteY66" fmla="*/ 308313 h 603334"/>
              <a:gd name="connsiteX67" fmla="*/ 124086 w 597691"/>
              <a:gd name="connsiteY67" fmla="*/ 289883 h 603334"/>
              <a:gd name="connsiteX68" fmla="*/ 132135 w 597691"/>
              <a:gd name="connsiteY68" fmla="*/ 264803 h 603334"/>
              <a:gd name="connsiteX69" fmla="*/ 323918 w 597691"/>
              <a:gd name="connsiteY69" fmla="*/ 100600 h 603334"/>
              <a:gd name="connsiteX70" fmla="*/ 323918 w 597691"/>
              <a:gd name="connsiteY70" fmla="*/ 70946 h 603334"/>
              <a:gd name="connsiteX71" fmla="*/ 277013 w 597691"/>
              <a:gd name="connsiteY71" fmla="*/ 70946 h 60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97691" h="603334">
                <a:moveTo>
                  <a:pt x="281309" y="524089"/>
                </a:moveTo>
                <a:cubicBezTo>
                  <a:pt x="267715" y="524089"/>
                  <a:pt x="256756" y="535034"/>
                  <a:pt x="256756" y="548611"/>
                </a:cubicBezTo>
                <a:cubicBezTo>
                  <a:pt x="256756" y="562188"/>
                  <a:pt x="267715" y="573132"/>
                  <a:pt x="281309" y="573132"/>
                </a:cubicBezTo>
                <a:cubicBezTo>
                  <a:pt x="294903" y="573132"/>
                  <a:pt x="305862" y="562188"/>
                  <a:pt x="305862" y="548611"/>
                </a:cubicBezTo>
                <a:cubicBezTo>
                  <a:pt x="305862" y="535034"/>
                  <a:pt x="294903" y="524089"/>
                  <a:pt x="281309" y="524089"/>
                </a:cubicBezTo>
                <a:close/>
                <a:moveTo>
                  <a:pt x="281309" y="493887"/>
                </a:moveTo>
                <a:cubicBezTo>
                  <a:pt x="311550" y="493887"/>
                  <a:pt x="336103" y="518409"/>
                  <a:pt x="336103" y="548611"/>
                </a:cubicBezTo>
                <a:cubicBezTo>
                  <a:pt x="336103" y="578812"/>
                  <a:pt x="311550" y="603334"/>
                  <a:pt x="281309" y="603334"/>
                </a:cubicBezTo>
                <a:cubicBezTo>
                  <a:pt x="251068" y="603334"/>
                  <a:pt x="226515" y="578812"/>
                  <a:pt x="226515" y="548611"/>
                </a:cubicBezTo>
                <a:cubicBezTo>
                  <a:pt x="226515" y="518409"/>
                  <a:pt x="251068" y="493887"/>
                  <a:pt x="281309" y="493887"/>
                </a:cubicBezTo>
                <a:close/>
                <a:moveTo>
                  <a:pt x="172129" y="362777"/>
                </a:moveTo>
                <a:lnTo>
                  <a:pt x="202241" y="392848"/>
                </a:lnTo>
                <a:lnTo>
                  <a:pt x="232352" y="362777"/>
                </a:lnTo>
                <a:lnTo>
                  <a:pt x="255802" y="386196"/>
                </a:lnTo>
                <a:lnTo>
                  <a:pt x="225830" y="416267"/>
                </a:lnTo>
                <a:lnTo>
                  <a:pt x="255941" y="446337"/>
                </a:lnTo>
                <a:lnTo>
                  <a:pt x="232352" y="469895"/>
                </a:lnTo>
                <a:lnTo>
                  <a:pt x="202241" y="439824"/>
                </a:lnTo>
                <a:lnTo>
                  <a:pt x="172129" y="469895"/>
                </a:lnTo>
                <a:lnTo>
                  <a:pt x="148540" y="446476"/>
                </a:lnTo>
                <a:lnTo>
                  <a:pt x="178651" y="416405"/>
                </a:lnTo>
                <a:lnTo>
                  <a:pt x="148540" y="386335"/>
                </a:lnTo>
                <a:close/>
                <a:moveTo>
                  <a:pt x="543036" y="321357"/>
                </a:moveTo>
                <a:cubicBezTo>
                  <a:pt x="529442" y="321357"/>
                  <a:pt x="518344" y="332441"/>
                  <a:pt x="518344" y="346018"/>
                </a:cubicBezTo>
                <a:cubicBezTo>
                  <a:pt x="518344" y="359595"/>
                  <a:pt x="529442" y="370539"/>
                  <a:pt x="543036" y="370539"/>
                </a:cubicBezTo>
                <a:cubicBezTo>
                  <a:pt x="556492" y="370539"/>
                  <a:pt x="567589" y="359595"/>
                  <a:pt x="567589" y="346018"/>
                </a:cubicBezTo>
                <a:cubicBezTo>
                  <a:pt x="567589" y="332441"/>
                  <a:pt x="556492" y="321357"/>
                  <a:pt x="543036" y="321357"/>
                </a:cubicBezTo>
                <a:close/>
                <a:moveTo>
                  <a:pt x="543036" y="291294"/>
                </a:moveTo>
                <a:cubicBezTo>
                  <a:pt x="573277" y="291294"/>
                  <a:pt x="597830" y="315816"/>
                  <a:pt x="597691" y="346018"/>
                </a:cubicBezTo>
                <a:cubicBezTo>
                  <a:pt x="597691" y="376219"/>
                  <a:pt x="573277" y="400741"/>
                  <a:pt x="543036" y="400741"/>
                </a:cubicBezTo>
                <a:cubicBezTo>
                  <a:pt x="512657" y="400741"/>
                  <a:pt x="488242" y="376219"/>
                  <a:pt x="488242" y="346018"/>
                </a:cubicBezTo>
                <a:cubicBezTo>
                  <a:pt x="488242" y="315816"/>
                  <a:pt x="512657" y="291294"/>
                  <a:pt x="543036" y="291294"/>
                </a:cubicBezTo>
                <a:close/>
                <a:moveTo>
                  <a:pt x="54829" y="277270"/>
                </a:moveTo>
                <a:cubicBezTo>
                  <a:pt x="41365" y="277270"/>
                  <a:pt x="30260" y="288222"/>
                  <a:pt x="30260" y="301808"/>
                </a:cubicBezTo>
                <a:cubicBezTo>
                  <a:pt x="30260" y="315393"/>
                  <a:pt x="41365" y="326484"/>
                  <a:pt x="54829" y="326484"/>
                </a:cubicBezTo>
                <a:cubicBezTo>
                  <a:pt x="68433" y="326484"/>
                  <a:pt x="79537" y="315393"/>
                  <a:pt x="79537" y="301808"/>
                </a:cubicBezTo>
                <a:cubicBezTo>
                  <a:pt x="79537" y="288222"/>
                  <a:pt x="68433" y="277270"/>
                  <a:pt x="54829" y="277270"/>
                </a:cubicBezTo>
                <a:close/>
                <a:moveTo>
                  <a:pt x="54829" y="247049"/>
                </a:moveTo>
                <a:cubicBezTo>
                  <a:pt x="85090" y="247049"/>
                  <a:pt x="109659" y="271586"/>
                  <a:pt x="109659" y="301808"/>
                </a:cubicBezTo>
                <a:cubicBezTo>
                  <a:pt x="109659" y="332029"/>
                  <a:pt x="85090" y="356566"/>
                  <a:pt x="54829" y="356566"/>
                </a:cubicBezTo>
                <a:cubicBezTo>
                  <a:pt x="24569" y="356566"/>
                  <a:pt x="0" y="332029"/>
                  <a:pt x="0" y="301808"/>
                </a:cubicBezTo>
                <a:cubicBezTo>
                  <a:pt x="0" y="271586"/>
                  <a:pt x="24569" y="247049"/>
                  <a:pt x="54829" y="247049"/>
                </a:cubicBezTo>
                <a:close/>
                <a:moveTo>
                  <a:pt x="405491" y="160042"/>
                </a:moveTo>
                <a:lnTo>
                  <a:pt x="435601" y="190113"/>
                </a:lnTo>
                <a:lnTo>
                  <a:pt x="465711" y="160042"/>
                </a:lnTo>
                <a:lnTo>
                  <a:pt x="489300" y="183600"/>
                </a:lnTo>
                <a:lnTo>
                  <a:pt x="459190" y="213670"/>
                </a:lnTo>
                <a:lnTo>
                  <a:pt x="489300" y="243602"/>
                </a:lnTo>
                <a:lnTo>
                  <a:pt x="465711" y="267160"/>
                </a:lnTo>
                <a:lnTo>
                  <a:pt x="435601" y="237089"/>
                </a:lnTo>
                <a:lnTo>
                  <a:pt x="405630" y="267160"/>
                </a:lnTo>
                <a:lnTo>
                  <a:pt x="382041" y="243741"/>
                </a:lnTo>
                <a:lnTo>
                  <a:pt x="412151" y="213670"/>
                </a:lnTo>
                <a:lnTo>
                  <a:pt x="382041" y="183600"/>
                </a:lnTo>
                <a:close/>
                <a:moveTo>
                  <a:pt x="347925" y="0"/>
                </a:moveTo>
                <a:lnTo>
                  <a:pt x="418976" y="70946"/>
                </a:lnTo>
                <a:lnTo>
                  <a:pt x="374292" y="70946"/>
                </a:lnTo>
                <a:lnTo>
                  <a:pt x="374292" y="112101"/>
                </a:lnTo>
                <a:cubicBezTo>
                  <a:pt x="374292" y="119445"/>
                  <a:pt x="371100" y="126373"/>
                  <a:pt x="365549" y="131223"/>
                </a:cubicBezTo>
                <a:lnTo>
                  <a:pt x="202770" y="270484"/>
                </a:lnTo>
                <a:lnTo>
                  <a:pt x="441318" y="325357"/>
                </a:lnTo>
                <a:cubicBezTo>
                  <a:pt x="449784" y="327297"/>
                  <a:pt x="456583" y="333393"/>
                  <a:pt x="459498" y="341569"/>
                </a:cubicBezTo>
                <a:cubicBezTo>
                  <a:pt x="462273" y="349744"/>
                  <a:pt x="460747" y="358890"/>
                  <a:pt x="455196" y="365680"/>
                </a:cubicBezTo>
                <a:lnTo>
                  <a:pt x="349452" y="495933"/>
                </a:lnTo>
                <a:lnTo>
                  <a:pt x="310318" y="464340"/>
                </a:lnTo>
                <a:lnTo>
                  <a:pt x="390806" y="365264"/>
                </a:lnTo>
                <a:lnTo>
                  <a:pt x="142821" y="308313"/>
                </a:lnTo>
                <a:cubicBezTo>
                  <a:pt x="133662" y="306234"/>
                  <a:pt x="126307" y="299029"/>
                  <a:pt x="124086" y="289883"/>
                </a:cubicBezTo>
                <a:cubicBezTo>
                  <a:pt x="121866" y="280738"/>
                  <a:pt x="124919" y="271038"/>
                  <a:pt x="132135" y="264803"/>
                </a:cubicBezTo>
                <a:lnTo>
                  <a:pt x="323918" y="100600"/>
                </a:lnTo>
                <a:lnTo>
                  <a:pt x="323918" y="70946"/>
                </a:lnTo>
                <a:lnTo>
                  <a:pt x="277013" y="7094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13" name="circular-pie-graph_14858">
            <a:extLst>
              <a:ext uri="{FF2B5EF4-FFF2-40B4-BE49-F238E27FC236}">
                <a16:creationId xmlns:a16="http://schemas.microsoft.com/office/drawing/2014/main" id="{43F19609-2EC0-44D2-A884-F96D2734EE96}"/>
              </a:ext>
            </a:extLst>
          </p:cNvPr>
          <p:cNvSpPr>
            <a:spLocks noChangeAspect="1"/>
          </p:cNvSpPr>
          <p:nvPr/>
        </p:nvSpPr>
        <p:spPr bwMode="auto">
          <a:xfrm>
            <a:off x="9331614" y="1405690"/>
            <a:ext cx="275656" cy="277815"/>
          </a:xfrm>
          <a:custGeom>
            <a:avLst/>
            <a:gdLst>
              <a:gd name="connsiteX0" fmla="*/ 334771 w 585718"/>
              <a:gd name="connsiteY0" fmla="*/ 31317 h 590304"/>
              <a:gd name="connsiteX1" fmla="*/ 334771 w 585718"/>
              <a:gd name="connsiteY1" fmla="*/ 229350 h 590304"/>
              <a:gd name="connsiteX2" fmla="*/ 468548 w 585718"/>
              <a:gd name="connsiteY2" fmla="*/ 77371 h 590304"/>
              <a:gd name="connsiteX3" fmla="*/ 334771 w 585718"/>
              <a:gd name="connsiteY3" fmla="*/ 31317 h 590304"/>
              <a:gd name="connsiteX4" fmla="*/ 281319 w 585718"/>
              <a:gd name="connsiteY4" fmla="*/ 29441 h 590304"/>
              <a:gd name="connsiteX5" fmla="*/ 281319 w 585718"/>
              <a:gd name="connsiteY5" fmla="*/ 309412 h 590304"/>
              <a:gd name="connsiteX6" fmla="*/ 562638 w 585718"/>
              <a:gd name="connsiteY6" fmla="*/ 309412 h 590304"/>
              <a:gd name="connsiteX7" fmla="*/ 281319 w 585718"/>
              <a:gd name="connsiteY7" fmla="*/ 590304 h 590304"/>
              <a:gd name="connsiteX8" fmla="*/ 0 w 585718"/>
              <a:gd name="connsiteY8" fmla="*/ 309412 h 590304"/>
              <a:gd name="connsiteX9" fmla="*/ 281319 w 585718"/>
              <a:gd name="connsiteY9" fmla="*/ 29441 h 590304"/>
              <a:gd name="connsiteX10" fmla="*/ 319087 w 585718"/>
              <a:gd name="connsiteY10" fmla="*/ 0 h 590304"/>
              <a:gd name="connsiteX11" fmla="*/ 499916 w 585718"/>
              <a:gd name="connsiteY11" fmla="*/ 61713 h 590304"/>
              <a:gd name="connsiteX12" fmla="*/ 499916 w 585718"/>
              <a:gd name="connsiteY12" fmla="*/ 62634 h 590304"/>
              <a:gd name="connsiteX13" fmla="*/ 500839 w 585718"/>
              <a:gd name="connsiteY13" fmla="*/ 62634 h 590304"/>
              <a:gd name="connsiteX14" fmla="*/ 501761 w 585718"/>
              <a:gd name="connsiteY14" fmla="*/ 63555 h 590304"/>
              <a:gd name="connsiteX15" fmla="*/ 501761 w 585718"/>
              <a:gd name="connsiteY15" fmla="*/ 64476 h 590304"/>
              <a:gd name="connsiteX16" fmla="*/ 585718 w 585718"/>
              <a:gd name="connsiteY16" fmla="*/ 269878 h 590304"/>
              <a:gd name="connsiteX17" fmla="*/ 570034 w 585718"/>
              <a:gd name="connsiteY17" fmla="*/ 285536 h 590304"/>
              <a:gd name="connsiteX18" fmla="*/ 320932 w 585718"/>
              <a:gd name="connsiteY18" fmla="*/ 285536 h 590304"/>
              <a:gd name="connsiteX19" fmla="*/ 320009 w 585718"/>
              <a:gd name="connsiteY19" fmla="*/ 285536 h 590304"/>
              <a:gd name="connsiteX20" fmla="*/ 319087 w 585718"/>
              <a:gd name="connsiteY20" fmla="*/ 285536 h 590304"/>
              <a:gd name="connsiteX21" fmla="*/ 313551 w 585718"/>
              <a:gd name="connsiteY21" fmla="*/ 284615 h 590304"/>
              <a:gd name="connsiteX22" fmla="*/ 304325 w 585718"/>
              <a:gd name="connsiteY22" fmla="*/ 269878 h 590304"/>
              <a:gd name="connsiteX23" fmla="*/ 304325 w 585718"/>
              <a:gd name="connsiteY23" fmla="*/ 15658 h 590304"/>
              <a:gd name="connsiteX24" fmla="*/ 319087 w 585718"/>
              <a:gd name="connsiteY24" fmla="*/ 0 h 590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85718" h="590304">
                <a:moveTo>
                  <a:pt x="334771" y="31317"/>
                </a:moveTo>
                <a:lnTo>
                  <a:pt x="334771" y="229350"/>
                </a:lnTo>
                <a:lnTo>
                  <a:pt x="468548" y="77371"/>
                </a:lnTo>
                <a:cubicBezTo>
                  <a:pt x="428876" y="48817"/>
                  <a:pt x="383669" y="34080"/>
                  <a:pt x="334771" y="31317"/>
                </a:cubicBezTo>
                <a:close/>
                <a:moveTo>
                  <a:pt x="281319" y="29441"/>
                </a:moveTo>
                <a:lnTo>
                  <a:pt x="281319" y="309412"/>
                </a:lnTo>
                <a:lnTo>
                  <a:pt x="562638" y="309412"/>
                </a:lnTo>
                <a:cubicBezTo>
                  <a:pt x="562638" y="465054"/>
                  <a:pt x="436275" y="590304"/>
                  <a:pt x="281319" y="590304"/>
                </a:cubicBezTo>
                <a:cubicBezTo>
                  <a:pt x="126363" y="590304"/>
                  <a:pt x="0" y="465054"/>
                  <a:pt x="0" y="309412"/>
                </a:cubicBezTo>
                <a:cubicBezTo>
                  <a:pt x="0" y="154691"/>
                  <a:pt x="126363" y="29441"/>
                  <a:pt x="281319" y="29441"/>
                </a:cubicBezTo>
                <a:close/>
                <a:moveTo>
                  <a:pt x="319087" y="0"/>
                </a:moveTo>
                <a:cubicBezTo>
                  <a:pt x="387359" y="0"/>
                  <a:pt x="447328" y="21185"/>
                  <a:pt x="499916" y="61713"/>
                </a:cubicBezTo>
                <a:cubicBezTo>
                  <a:pt x="499916" y="61713"/>
                  <a:pt x="499916" y="61713"/>
                  <a:pt x="499916" y="62634"/>
                </a:cubicBezTo>
                <a:cubicBezTo>
                  <a:pt x="499916" y="62634"/>
                  <a:pt x="499916" y="62634"/>
                  <a:pt x="500839" y="62634"/>
                </a:cubicBezTo>
                <a:cubicBezTo>
                  <a:pt x="500839" y="62634"/>
                  <a:pt x="500839" y="63555"/>
                  <a:pt x="501761" y="63555"/>
                </a:cubicBezTo>
                <a:cubicBezTo>
                  <a:pt x="501761" y="63555"/>
                  <a:pt x="501761" y="63555"/>
                  <a:pt x="501761" y="64476"/>
                </a:cubicBezTo>
                <a:cubicBezTo>
                  <a:pt x="556195" y="119741"/>
                  <a:pt x="585718" y="192507"/>
                  <a:pt x="585718" y="269878"/>
                </a:cubicBezTo>
                <a:cubicBezTo>
                  <a:pt x="585718" y="278167"/>
                  <a:pt x="578337" y="285536"/>
                  <a:pt x="570034" y="285536"/>
                </a:cubicBezTo>
                <a:lnTo>
                  <a:pt x="320932" y="285536"/>
                </a:lnTo>
                <a:cubicBezTo>
                  <a:pt x="320932" y="285536"/>
                  <a:pt x="320932" y="285536"/>
                  <a:pt x="320009" y="285536"/>
                </a:cubicBezTo>
                <a:cubicBezTo>
                  <a:pt x="320009" y="285536"/>
                  <a:pt x="320009" y="285536"/>
                  <a:pt x="319087" y="285536"/>
                </a:cubicBezTo>
                <a:cubicBezTo>
                  <a:pt x="317241" y="285536"/>
                  <a:pt x="315396" y="284615"/>
                  <a:pt x="313551" y="284615"/>
                </a:cubicBezTo>
                <a:cubicBezTo>
                  <a:pt x="308015" y="281852"/>
                  <a:pt x="304325" y="276325"/>
                  <a:pt x="304325" y="269878"/>
                </a:cubicBezTo>
                <a:lnTo>
                  <a:pt x="304325" y="15658"/>
                </a:lnTo>
                <a:cubicBezTo>
                  <a:pt x="304325" y="6448"/>
                  <a:pt x="310783" y="0"/>
                  <a:pt x="319087" y="0"/>
                </a:cubicBezTo>
                <a:close/>
              </a:path>
            </a:pathLst>
          </a:custGeom>
          <a:solidFill>
            <a:srgbClr val="A5CF4E"/>
          </a:solidFill>
          <a:ln>
            <a:noFill/>
          </a:ln>
        </p:spPr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8FD05BAB-12D8-451B-B46C-BD9ED844EEBA}"/>
              </a:ext>
            </a:extLst>
          </p:cNvPr>
          <p:cNvSpPr/>
          <p:nvPr/>
        </p:nvSpPr>
        <p:spPr bwMode="auto">
          <a:xfrm>
            <a:off x="8094173" y="1428567"/>
            <a:ext cx="1007221" cy="24861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技术座舱</a:t>
            </a:r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63EEB639-5C8F-414F-8CB4-7DAC32ECCDAF}"/>
              </a:ext>
            </a:extLst>
          </p:cNvPr>
          <p:cNvSpPr/>
          <p:nvPr/>
        </p:nvSpPr>
        <p:spPr bwMode="auto">
          <a:xfrm>
            <a:off x="9551075" y="1428567"/>
            <a:ext cx="1007221" cy="24861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业务座舱</a:t>
            </a:r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665D556A-D876-4072-A863-DB45C066F9F4}"/>
              </a:ext>
            </a:extLst>
          </p:cNvPr>
          <p:cNvSpPr/>
          <p:nvPr/>
        </p:nvSpPr>
        <p:spPr bwMode="auto">
          <a:xfrm>
            <a:off x="503609" y="3203598"/>
            <a:ext cx="954543" cy="467930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工程订单</a:t>
            </a:r>
            <a:r>
              <a:rPr lang="en-US" altLang="zh-CN" sz="11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ETO</a:t>
            </a:r>
            <a:endParaRPr lang="zh-CN" altLang="en-US" sz="11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844715D2-07B8-4DDB-86E0-0DE731A9CE63}"/>
              </a:ext>
            </a:extLst>
          </p:cNvPr>
          <p:cNvGrpSpPr/>
          <p:nvPr/>
        </p:nvGrpSpPr>
        <p:grpSpPr>
          <a:xfrm>
            <a:off x="2252039" y="2467271"/>
            <a:ext cx="574377" cy="329513"/>
            <a:chOff x="855642" y="1270536"/>
            <a:chExt cx="574676" cy="329685"/>
          </a:xfrm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B92A884D-7814-478D-8EF6-891EF726F947}"/>
                </a:ext>
              </a:extLst>
            </p:cNvPr>
            <p:cNvSpPr/>
            <p:nvPr/>
          </p:nvSpPr>
          <p:spPr bwMode="auto">
            <a:xfrm>
              <a:off x="1136142" y="1270536"/>
              <a:ext cx="294176" cy="3296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需求管理</a:t>
              </a:r>
              <a:endParaRPr 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221" name="spreadsheet-cell-row_31356">
              <a:extLst>
                <a:ext uri="{FF2B5EF4-FFF2-40B4-BE49-F238E27FC236}">
                  <a16:creationId xmlns:a16="http://schemas.microsoft.com/office/drawing/2014/main" id="{D7C8D079-5CD5-4331-B9B7-E52BCFE5E54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55642" y="1299267"/>
              <a:ext cx="280500" cy="289806"/>
            </a:xfrm>
            <a:custGeom>
              <a:avLst/>
              <a:gdLst>
                <a:gd name="T0" fmla="*/ 0 w 5960"/>
                <a:gd name="T1" fmla="*/ 223 h 5324"/>
                <a:gd name="T2" fmla="*/ 95 w 5960"/>
                <a:gd name="T3" fmla="*/ 5318 h 5324"/>
                <a:gd name="T4" fmla="*/ 5737 w 5960"/>
                <a:gd name="T5" fmla="*/ 5324 h 5324"/>
                <a:gd name="T6" fmla="*/ 5795 w 5960"/>
                <a:gd name="T7" fmla="*/ 5315 h 5324"/>
                <a:gd name="T8" fmla="*/ 5737 w 5960"/>
                <a:gd name="T9" fmla="*/ 0 h 5324"/>
                <a:gd name="T10" fmla="*/ 191 w 5960"/>
                <a:gd name="T11" fmla="*/ 5101 h 5324"/>
                <a:gd name="T12" fmla="*/ 880 w 5960"/>
                <a:gd name="T13" fmla="*/ 5127 h 5324"/>
                <a:gd name="T14" fmla="*/ 191 w 5960"/>
                <a:gd name="T15" fmla="*/ 3705 h 5324"/>
                <a:gd name="T16" fmla="*/ 880 w 5960"/>
                <a:gd name="T17" fmla="*/ 3514 h 5324"/>
                <a:gd name="T18" fmla="*/ 880 w 5960"/>
                <a:gd name="T19" fmla="*/ 2853 h 5324"/>
                <a:gd name="T20" fmla="*/ 191 w 5960"/>
                <a:gd name="T21" fmla="*/ 2662 h 5324"/>
                <a:gd name="T22" fmla="*/ 880 w 5960"/>
                <a:gd name="T23" fmla="*/ 2662 h 5324"/>
                <a:gd name="T24" fmla="*/ 191 w 5960"/>
                <a:gd name="T25" fmla="*/ 1055 h 5324"/>
                <a:gd name="T26" fmla="*/ 2487 w 5960"/>
                <a:gd name="T27" fmla="*/ 5127 h 5324"/>
                <a:gd name="T28" fmla="*/ 2487 w 5960"/>
                <a:gd name="T29" fmla="*/ 4523 h 5324"/>
                <a:gd name="T30" fmla="*/ 1071 w 5960"/>
                <a:gd name="T31" fmla="*/ 4332 h 5324"/>
                <a:gd name="T32" fmla="*/ 2487 w 5960"/>
                <a:gd name="T33" fmla="*/ 4332 h 5324"/>
                <a:gd name="T34" fmla="*/ 1071 w 5960"/>
                <a:gd name="T35" fmla="*/ 2853 h 5324"/>
                <a:gd name="T36" fmla="*/ 2487 w 5960"/>
                <a:gd name="T37" fmla="*/ 2662 h 5324"/>
                <a:gd name="T38" fmla="*/ 2487 w 5960"/>
                <a:gd name="T39" fmla="*/ 1946 h 5324"/>
                <a:gd name="T40" fmla="*/ 1071 w 5960"/>
                <a:gd name="T41" fmla="*/ 1755 h 5324"/>
                <a:gd name="T42" fmla="*/ 2487 w 5960"/>
                <a:gd name="T43" fmla="*/ 1755 h 5324"/>
                <a:gd name="T44" fmla="*/ 1071 w 5960"/>
                <a:gd name="T45" fmla="*/ 191 h 5324"/>
                <a:gd name="T46" fmla="*/ 4109 w 5960"/>
                <a:gd name="T47" fmla="*/ 5127 h 5324"/>
                <a:gd name="T48" fmla="*/ 4109 w 5960"/>
                <a:gd name="T49" fmla="*/ 4523 h 5324"/>
                <a:gd name="T50" fmla="*/ 2677 w 5960"/>
                <a:gd name="T51" fmla="*/ 4332 h 5324"/>
                <a:gd name="T52" fmla="*/ 4109 w 5960"/>
                <a:gd name="T53" fmla="*/ 4332 h 5324"/>
                <a:gd name="T54" fmla="*/ 2677 w 5960"/>
                <a:gd name="T55" fmla="*/ 2853 h 5324"/>
                <a:gd name="T56" fmla="*/ 4109 w 5960"/>
                <a:gd name="T57" fmla="*/ 2662 h 5324"/>
                <a:gd name="T58" fmla="*/ 4109 w 5960"/>
                <a:gd name="T59" fmla="*/ 1946 h 5324"/>
                <a:gd name="T60" fmla="*/ 2677 w 5960"/>
                <a:gd name="T61" fmla="*/ 1755 h 5324"/>
                <a:gd name="T62" fmla="*/ 4109 w 5960"/>
                <a:gd name="T63" fmla="*/ 1755 h 5324"/>
                <a:gd name="T64" fmla="*/ 2677 w 5960"/>
                <a:gd name="T65" fmla="*/ 191 h 5324"/>
                <a:gd name="T66" fmla="*/ 5769 w 5960"/>
                <a:gd name="T67" fmla="*/ 5101 h 5324"/>
                <a:gd name="T68" fmla="*/ 4300 w 5960"/>
                <a:gd name="T69" fmla="*/ 4523 h 5324"/>
                <a:gd name="T70" fmla="*/ 5769 w 5960"/>
                <a:gd name="T71" fmla="*/ 4332 h 5324"/>
                <a:gd name="T72" fmla="*/ 5769 w 5960"/>
                <a:gd name="T73" fmla="*/ 3705 h 5324"/>
                <a:gd name="T74" fmla="*/ 4300 w 5960"/>
                <a:gd name="T75" fmla="*/ 3514 h 5324"/>
                <a:gd name="T76" fmla="*/ 5769 w 5960"/>
                <a:gd name="T77" fmla="*/ 3514 h 5324"/>
                <a:gd name="T78" fmla="*/ 4300 w 5960"/>
                <a:gd name="T79" fmla="*/ 1946 h 5324"/>
                <a:gd name="T80" fmla="*/ 5769 w 5960"/>
                <a:gd name="T81" fmla="*/ 1755 h 5324"/>
                <a:gd name="T82" fmla="*/ 5769 w 5960"/>
                <a:gd name="T83" fmla="*/ 1055 h 5324"/>
                <a:gd name="T84" fmla="*/ 4300 w 5960"/>
                <a:gd name="T85" fmla="*/ 864 h 5324"/>
                <a:gd name="T86" fmla="*/ 5769 w 5960"/>
                <a:gd name="T87" fmla="*/ 223 h 5324"/>
                <a:gd name="T88" fmla="*/ 1199 w 5960"/>
                <a:gd name="T89" fmla="*/ 3365 h 5324"/>
                <a:gd name="T90" fmla="*/ 2345 w 5960"/>
                <a:gd name="T91" fmla="*/ 3365 h 5324"/>
                <a:gd name="T92" fmla="*/ 2818 w 5960"/>
                <a:gd name="T93" fmla="*/ 2982 h 5324"/>
                <a:gd name="T94" fmla="*/ 5622 w 5960"/>
                <a:gd name="T95" fmla="*/ 3372 h 5324"/>
                <a:gd name="T96" fmla="*/ 5622 w 5960"/>
                <a:gd name="T97" fmla="*/ 2973 h 5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960" h="5324">
                  <a:moveTo>
                    <a:pt x="5737" y="0"/>
                  </a:moveTo>
                  <a:lnTo>
                    <a:pt x="223" y="0"/>
                  </a:lnTo>
                  <a:cubicBezTo>
                    <a:pt x="100" y="0"/>
                    <a:pt x="0" y="100"/>
                    <a:pt x="0" y="223"/>
                  </a:cubicBezTo>
                  <a:lnTo>
                    <a:pt x="0" y="5101"/>
                  </a:lnTo>
                  <a:cubicBezTo>
                    <a:pt x="0" y="5176"/>
                    <a:pt x="38" y="5243"/>
                    <a:pt x="95" y="5283"/>
                  </a:cubicBezTo>
                  <a:lnTo>
                    <a:pt x="95" y="5318"/>
                  </a:lnTo>
                  <a:lnTo>
                    <a:pt x="175" y="5318"/>
                  </a:lnTo>
                  <a:cubicBezTo>
                    <a:pt x="190" y="5322"/>
                    <a:pt x="206" y="5324"/>
                    <a:pt x="223" y="5324"/>
                  </a:cubicBezTo>
                  <a:lnTo>
                    <a:pt x="5737" y="5324"/>
                  </a:lnTo>
                  <a:cubicBezTo>
                    <a:pt x="5753" y="5324"/>
                    <a:pt x="5769" y="5322"/>
                    <a:pt x="5784" y="5318"/>
                  </a:cubicBezTo>
                  <a:lnTo>
                    <a:pt x="5795" y="5318"/>
                  </a:lnTo>
                  <a:lnTo>
                    <a:pt x="5795" y="5315"/>
                  </a:lnTo>
                  <a:cubicBezTo>
                    <a:pt x="5890" y="5289"/>
                    <a:pt x="5960" y="5203"/>
                    <a:pt x="5960" y="5101"/>
                  </a:cubicBezTo>
                  <a:lnTo>
                    <a:pt x="5960" y="223"/>
                  </a:lnTo>
                  <a:cubicBezTo>
                    <a:pt x="5960" y="100"/>
                    <a:pt x="5860" y="0"/>
                    <a:pt x="5737" y="0"/>
                  </a:cubicBezTo>
                  <a:close/>
                  <a:moveTo>
                    <a:pt x="880" y="5127"/>
                  </a:moveTo>
                  <a:lnTo>
                    <a:pt x="206" y="5127"/>
                  </a:lnTo>
                  <a:cubicBezTo>
                    <a:pt x="197" y="5122"/>
                    <a:pt x="191" y="5112"/>
                    <a:pt x="191" y="5101"/>
                  </a:cubicBezTo>
                  <a:lnTo>
                    <a:pt x="191" y="4523"/>
                  </a:lnTo>
                  <a:lnTo>
                    <a:pt x="880" y="4523"/>
                  </a:lnTo>
                  <a:lnTo>
                    <a:pt x="880" y="5127"/>
                  </a:lnTo>
                  <a:close/>
                  <a:moveTo>
                    <a:pt x="880" y="4332"/>
                  </a:moveTo>
                  <a:lnTo>
                    <a:pt x="191" y="4332"/>
                  </a:lnTo>
                  <a:lnTo>
                    <a:pt x="191" y="3705"/>
                  </a:lnTo>
                  <a:lnTo>
                    <a:pt x="880" y="3705"/>
                  </a:lnTo>
                  <a:lnTo>
                    <a:pt x="880" y="4332"/>
                  </a:lnTo>
                  <a:close/>
                  <a:moveTo>
                    <a:pt x="880" y="3514"/>
                  </a:moveTo>
                  <a:lnTo>
                    <a:pt x="191" y="3514"/>
                  </a:lnTo>
                  <a:lnTo>
                    <a:pt x="191" y="2853"/>
                  </a:lnTo>
                  <a:lnTo>
                    <a:pt x="880" y="2853"/>
                  </a:lnTo>
                  <a:lnTo>
                    <a:pt x="880" y="3514"/>
                  </a:lnTo>
                  <a:close/>
                  <a:moveTo>
                    <a:pt x="880" y="2662"/>
                  </a:moveTo>
                  <a:lnTo>
                    <a:pt x="191" y="2662"/>
                  </a:lnTo>
                  <a:lnTo>
                    <a:pt x="191" y="1946"/>
                  </a:lnTo>
                  <a:lnTo>
                    <a:pt x="880" y="1946"/>
                  </a:lnTo>
                  <a:lnTo>
                    <a:pt x="880" y="2662"/>
                  </a:lnTo>
                  <a:close/>
                  <a:moveTo>
                    <a:pt x="880" y="1755"/>
                  </a:moveTo>
                  <a:lnTo>
                    <a:pt x="191" y="1755"/>
                  </a:lnTo>
                  <a:lnTo>
                    <a:pt x="191" y="1055"/>
                  </a:lnTo>
                  <a:lnTo>
                    <a:pt x="880" y="1055"/>
                  </a:lnTo>
                  <a:lnTo>
                    <a:pt x="880" y="1755"/>
                  </a:lnTo>
                  <a:close/>
                  <a:moveTo>
                    <a:pt x="2487" y="5127"/>
                  </a:moveTo>
                  <a:lnTo>
                    <a:pt x="1071" y="5127"/>
                  </a:lnTo>
                  <a:lnTo>
                    <a:pt x="1071" y="4523"/>
                  </a:lnTo>
                  <a:lnTo>
                    <a:pt x="2487" y="4523"/>
                  </a:lnTo>
                  <a:lnTo>
                    <a:pt x="2487" y="5127"/>
                  </a:lnTo>
                  <a:close/>
                  <a:moveTo>
                    <a:pt x="2487" y="4332"/>
                  </a:moveTo>
                  <a:lnTo>
                    <a:pt x="1071" y="4332"/>
                  </a:lnTo>
                  <a:lnTo>
                    <a:pt x="1071" y="3705"/>
                  </a:lnTo>
                  <a:lnTo>
                    <a:pt x="2487" y="3705"/>
                  </a:lnTo>
                  <a:lnTo>
                    <a:pt x="2487" y="4332"/>
                  </a:lnTo>
                  <a:close/>
                  <a:moveTo>
                    <a:pt x="2487" y="3514"/>
                  </a:moveTo>
                  <a:lnTo>
                    <a:pt x="1071" y="3514"/>
                  </a:lnTo>
                  <a:lnTo>
                    <a:pt x="1071" y="2853"/>
                  </a:lnTo>
                  <a:lnTo>
                    <a:pt x="2487" y="2853"/>
                  </a:lnTo>
                  <a:lnTo>
                    <a:pt x="2487" y="3514"/>
                  </a:lnTo>
                  <a:close/>
                  <a:moveTo>
                    <a:pt x="2487" y="2662"/>
                  </a:moveTo>
                  <a:lnTo>
                    <a:pt x="1071" y="2662"/>
                  </a:lnTo>
                  <a:lnTo>
                    <a:pt x="1071" y="1946"/>
                  </a:lnTo>
                  <a:lnTo>
                    <a:pt x="2487" y="1946"/>
                  </a:lnTo>
                  <a:lnTo>
                    <a:pt x="2487" y="2662"/>
                  </a:lnTo>
                  <a:close/>
                  <a:moveTo>
                    <a:pt x="2487" y="1755"/>
                  </a:moveTo>
                  <a:lnTo>
                    <a:pt x="1071" y="1755"/>
                  </a:lnTo>
                  <a:lnTo>
                    <a:pt x="1071" y="1055"/>
                  </a:lnTo>
                  <a:lnTo>
                    <a:pt x="2487" y="1055"/>
                  </a:lnTo>
                  <a:lnTo>
                    <a:pt x="2487" y="1755"/>
                  </a:lnTo>
                  <a:close/>
                  <a:moveTo>
                    <a:pt x="2487" y="864"/>
                  </a:moveTo>
                  <a:lnTo>
                    <a:pt x="1071" y="864"/>
                  </a:lnTo>
                  <a:lnTo>
                    <a:pt x="1071" y="191"/>
                  </a:lnTo>
                  <a:lnTo>
                    <a:pt x="2487" y="191"/>
                  </a:lnTo>
                  <a:lnTo>
                    <a:pt x="2487" y="864"/>
                  </a:lnTo>
                  <a:close/>
                  <a:moveTo>
                    <a:pt x="4109" y="5127"/>
                  </a:moveTo>
                  <a:lnTo>
                    <a:pt x="2677" y="5127"/>
                  </a:lnTo>
                  <a:lnTo>
                    <a:pt x="2677" y="4523"/>
                  </a:lnTo>
                  <a:lnTo>
                    <a:pt x="4109" y="4523"/>
                  </a:lnTo>
                  <a:lnTo>
                    <a:pt x="4109" y="5127"/>
                  </a:lnTo>
                  <a:close/>
                  <a:moveTo>
                    <a:pt x="4109" y="4332"/>
                  </a:moveTo>
                  <a:lnTo>
                    <a:pt x="2677" y="4332"/>
                  </a:lnTo>
                  <a:lnTo>
                    <a:pt x="2677" y="3705"/>
                  </a:lnTo>
                  <a:lnTo>
                    <a:pt x="4109" y="3705"/>
                  </a:lnTo>
                  <a:lnTo>
                    <a:pt x="4109" y="4332"/>
                  </a:lnTo>
                  <a:close/>
                  <a:moveTo>
                    <a:pt x="4109" y="3514"/>
                  </a:moveTo>
                  <a:lnTo>
                    <a:pt x="2677" y="3514"/>
                  </a:lnTo>
                  <a:lnTo>
                    <a:pt x="2677" y="2853"/>
                  </a:lnTo>
                  <a:lnTo>
                    <a:pt x="4109" y="2853"/>
                  </a:lnTo>
                  <a:lnTo>
                    <a:pt x="4109" y="3514"/>
                  </a:lnTo>
                  <a:close/>
                  <a:moveTo>
                    <a:pt x="4109" y="2662"/>
                  </a:moveTo>
                  <a:lnTo>
                    <a:pt x="2677" y="2662"/>
                  </a:lnTo>
                  <a:lnTo>
                    <a:pt x="2677" y="1946"/>
                  </a:lnTo>
                  <a:lnTo>
                    <a:pt x="4109" y="1946"/>
                  </a:lnTo>
                  <a:lnTo>
                    <a:pt x="4109" y="2662"/>
                  </a:lnTo>
                  <a:close/>
                  <a:moveTo>
                    <a:pt x="4109" y="1755"/>
                  </a:moveTo>
                  <a:lnTo>
                    <a:pt x="2677" y="1755"/>
                  </a:lnTo>
                  <a:lnTo>
                    <a:pt x="2677" y="1055"/>
                  </a:lnTo>
                  <a:lnTo>
                    <a:pt x="4109" y="1055"/>
                  </a:lnTo>
                  <a:lnTo>
                    <a:pt x="4109" y="1755"/>
                  </a:lnTo>
                  <a:close/>
                  <a:moveTo>
                    <a:pt x="4109" y="864"/>
                  </a:moveTo>
                  <a:lnTo>
                    <a:pt x="2677" y="864"/>
                  </a:lnTo>
                  <a:lnTo>
                    <a:pt x="2677" y="191"/>
                  </a:lnTo>
                  <a:lnTo>
                    <a:pt x="4109" y="191"/>
                  </a:lnTo>
                  <a:lnTo>
                    <a:pt x="4109" y="864"/>
                  </a:lnTo>
                  <a:close/>
                  <a:moveTo>
                    <a:pt x="5769" y="5101"/>
                  </a:moveTo>
                  <a:cubicBezTo>
                    <a:pt x="5769" y="5112"/>
                    <a:pt x="5762" y="5122"/>
                    <a:pt x="5753" y="5127"/>
                  </a:cubicBezTo>
                  <a:lnTo>
                    <a:pt x="4300" y="5127"/>
                  </a:lnTo>
                  <a:lnTo>
                    <a:pt x="4300" y="4523"/>
                  </a:lnTo>
                  <a:lnTo>
                    <a:pt x="5769" y="4523"/>
                  </a:lnTo>
                  <a:lnTo>
                    <a:pt x="5769" y="5101"/>
                  </a:lnTo>
                  <a:close/>
                  <a:moveTo>
                    <a:pt x="5769" y="4332"/>
                  </a:moveTo>
                  <a:lnTo>
                    <a:pt x="4300" y="4332"/>
                  </a:lnTo>
                  <a:lnTo>
                    <a:pt x="4300" y="3705"/>
                  </a:lnTo>
                  <a:lnTo>
                    <a:pt x="5769" y="3705"/>
                  </a:lnTo>
                  <a:lnTo>
                    <a:pt x="5769" y="4332"/>
                  </a:lnTo>
                  <a:close/>
                  <a:moveTo>
                    <a:pt x="5769" y="3514"/>
                  </a:moveTo>
                  <a:lnTo>
                    <a:pt x="4300" y="3514"/>
                  </a:lnTo>
                  <a:lnTo>
                    <a:pt x="4300" y="2853"/>
                  </a:lnTo>
                  <a:lnTo>
                    <a:pt x="5769" y="2853"/>
                  </a:lnTo>
                  <a:lnTo>
                    <a:pt x="5769" y="3514"/>
                  </a:lnTo>
                  <a:close/>
                  <a:moveTo>
                    <a:pt x="5769" y="2662"/>
                  </a:moveTo>
                  <a:lnTo>
                    <a:pt x="4300" y="2662"/>
                  </a:lnTo>
                  <a:lnTo>
                    <a:pt x="4300" y="1946"/>
                  </a:lnTo>
                  <a:lnTo>
                    <a:pt x="5769" y="1946"/>
                  </a:lnTo>
                  <a:lnTo>
                    <a:pt x="5769" y="2662"/>
                  </a:lnTo>
                  <a:close/>
                  <a:moveTo>
                    <a:pt x="5769" y="1755"/>
                  </a:moveTo>
                  <a:lnTo>
                    <a:pt x="4300" y="1755"/>
                  </a:lnTo>
                  <a:lnTo>
                    <a:pt x="4300" y="1055"/>
                  </a:lnTo>
                  <a:lnTo>
                    <a:pt x="5769" y="1055"/>
                  </a:lnTo>
                  <a:lnTo>
                    <a:pt x="5769" y="1755"/>
                  </a:lnTo>
                  <a:close/>
                  <a:moveTo>
                    <a:pt x="5769" y="864"/>
                  </a:moveTo>
                  <a:lnTo>
                    <a:pt x="4300" y="864"/>
                  </a:lnTo>
                  <a:lnTo>
                    <a:pt x="4300" y="191"/>
                  </a:lnTo>
                  <a:lnTo>
                    <a:pt x="5737" y="191"/>
                  </a:lnTo>
                  <a:cubicBezTo>
                    <a:pt x="5754" y="191"/>
                    <a:pt x="5769" y="205"/>
                    <a:pt x="5769" y="223"/>
                  </a:cubicBezTo>
                  <a:lnTo>
                    <a:pt x="5769" y="864"/>
                  </a:lnTo>
                  <a:close/>
                  <a:moveTo>
                    <a:pt x="2345" y="3365"/>
                  </a:moveTo>
                  <a:lnTo>
                    <a:pt x="1199" y="3365"/>
                  </a:lnTo>
                  <a:lnTo>
                    <a:pt x="1199" y="2967"/>
                  </a:lnTo>
                  <a:lnTo>
                    <a:pt x="2345" y="2967"/>
                  </a:lnTo>
                  <a:lnTo>
                    <a:pt x="2345" y="3365"/>
                  </a:lnTo>
                  <a:close/>
                  <a:moveTo>
                    <a:pt x="3963" y="3380"/>
                  </a:moveTo>
                  <a:lnTo>
                    <a:pt x="2818" y="3380"/>
                  </a:lnTo>
                  <a:lnTo>
                    <a:pt x="2818" y="2982"/>
                  </a:lnTo>
                  <a:lnTo>
                    <a:pt x="3963" y="2982"/>
                  </a:lnTo>
                  <a:lnTo>
                    <a:pt x="3963" y="3380"/>
                  </a:lnTo>
                  <a:close/>
                  <a:moveTo>
                    <a:pt x="5622" y="3372"/>
                  </a:moveTo>
                  <a:lnTo>
                    <a:pt x="4477" y="3372"/>
                  </a:lnTo>
                  <a:lnTo>
                    <a:pt x="4477" y="2973"/>
                  </a:lnTo>
                  <a:lnTo>
                    <a:pt x="5622" y="2973"/>
                  </a:lnTo>
                  <a:lnTo>
                    <a:pt x="5622" y="3372"/>
                  </a:lnTo>
                  <a:close/>
                </a:path>
              </a:pathLst>
            </a:custGeom>
            <a:solidFill>
              <a:srgbClr val="A5CF4E"/>
            </a:solidFill>
            <a:ln>
              <a:noFill/>
            </a:ln>
          </p:spPr>
        </p:sp>
      </p:grpSp>
      <p:sp>
        <p:nvSpPr>
          <p:cNvPr id="225" name="bricks_115394">
            <a:extLst>
              <a:ext uri="{FF2B5EF4-FFF2-40B4-BE49-F238E27FC236}">
                <a16:creationId xmlns:a16="http://schemas.microsoft.com/office/drawing/2014/main" id="{AB98AEB2-3AF3-4EA9-934C-6C314C667599}"/>
              </a:ext>
            </a:extLst>
          </p:cNvPr>
          <p:cNvSpPr>
            <a:spLocks noChangeAspect="1"/>
          </p:cNvSpPr>
          <p:nvPr/>
        </p:nvSpPr>
        <p:spPr bwMode="auto">
          <a:xfrm>
            <a:off x="2109902" y="3284956"/>
            <a:ext cx="319368" cy="347384"/>
          </a:xfrm>
          <a:custGeom>
            <a:avLst/>
            <a:gdLst>
              <a:gd name="connsiteX0" fmla="*/ 431851 w 559454"/>
              <a:gd name="connsiteY0" fmla="*/ 452793 h 608532"/>
              <a:gd name="connsiteX1" fmla="*/ 409674 w 559454"/>
              <a:gd name="connsiteY1" fmla="*/ 474944 h 608532"/>
              <a:gd name="connsiteX2" fmla="*/ 409674 w 559454"/>
              <a:gd name="connsiteY2" fmla="*/ 509178 h 608532"/>
              <a:gd name="connsiteX3" fmla="*/ 454029 w 559454"/>
              <a:gd name="connsiteY3" fmla="*/ 509178 h 608532"/>
              <a:gd name="connsiteX4" fmla="*/ 454029 w 559454"/>
              <a:gd name="connsiteY4" fmla="*/ 474944 h 608532"/>
              <a:gd name="connsiteX5" fmla="*/ 431851 w 559454"/>
              <a:gd name="connsiteY5" fmla="*/ 452793 h 608532"/>
              <a:gd name="connsiteX6" fmla="*/ 138017 w 559454"/>
              <a:gd name="connsiteY6" fmla="*/ 452793 h 608532"/>
              <a:gd name="connsiteX7" fmla="*/ 115840 w 559454"/>
              <a:gd name="connsiteY7" fmla="*/ 474944 h 608532"/>
              <a:gd name="connsiteX8" fmla="*/ 115840 w 559454"/>
              <a:gd name="connsiteY8" fmla="*/ 509178 h 608532"/>
              <a:gd name="connsiteX9" fmla="*/ 160195 w 559454"/>
              <a:gd name="connsiteY9" fmla="*/ 509178 h 608532"/>
              <a:gd name="connsiteX10" fmla="*/ 160195 w 559454"/>
              <a:gd name="connsiteY10" fmla="*/ 474944 h 608532"/>
              <a:gd name="connsiteX11" fmla="*/ 138017 w 559454"/>
              <a:gd name="connsiteY11" fmla="*/ 452793 h 608532"/>
              <a:gd name="connsiteX12" fmla="*/ 431851 w 559454"/>
              <a:gd name="connsiteY12" fmla="*/ 425909 h 608532"/>
              <a:gd name="connsiteX13" fmla="*/ 480844 w 559454"/>
              <a:gd name="connsiteY13" fmla="*/ 474944 h 608532"/>
              <a:gd name="connsiteX14" fmla="*/ 480844 w 559454"/>
              <a:gd name="connsiteY14" fmla="*/ 522570 h 608532"/>
              <a:gd name="connsiteX15" fmla="*/ 467437 w 559454"/>
              <a:gd name="connsiteY15" fmla="*/ 536062 h 608532"/>
              <a:gd name="connsiteX16" fmla="*/ 396165 w 559454"/>
              <a:gd name="connsiteY16" fmla="*/ 536062 h 608532"/>
              <a:gd name="connsiteX17" fmla="*/ 382758 w 559454"/>
              <a:gd name="connsiteY17" fmla="*/ 522570 h 608532"/>
              <a:gd name="connsiteX18" fmla="*/ 382758 w 559454"/>
              <a:gd name="connsiteY18" fmla="*/ 474944 h 608532"/>
              <a:gd name="connsiteX19" fmla="*/ 431851 w 559454"/>
              <a:gd name="connsiteY19" fmla="*/ 425909 h 608532"/>
              <a:gd name="connsiteX20" fmla="*/ 138017 w 559454"/>
              <a:gd name="connsiteY20" fmla="*/ 425909 h 608532"/>
              <a:gd name="connsiteX21" fmla="*/ 187010 w 559454"/>
              <a:gd name="connsiteY21" fmla="*/ 474944 h 608532"/>
              <a:gd name="connsiteX22" fmla="*/ 187010 w 559454"/>
              <a:gd name="connsiteY22" fmla="*/ 522570 h 608532"/>
              <a:gd name="connsiteX23" fmla="*/ 173603 w 559454"/>
              <a:gd name="connsiteY23" fmla="*/ 536062 h 608532"/>
              <a:gd name="connsiteX24" fmla="*/ 102331 w 559454"/>
              <a:gd name="connsiteY24" fmla="*/ 536062 h 608532"/>
              <a:gd name="connsiteX25" fmla="*/ 88924 w 559454"/>
              <a:gd name="connsiteY25" fmla="*/ 522570 h 608532"/>
              <a:gd name="connsiteX26" fmla="*/ 88924 w 559454"/>
              <a:gd name="connsiteY26" fmla="*/ 474944 h 608532"/>
              <a:gd name="connsiteX27" fmla="*/ 138017 w 559454"/>
              <a:gd name="connsiteY27" fmla="*/ 425909 h 608532"/>
              <a:gd name="connsiteX28" fmla="*/ 330997 w 559454"/>
              <a:gd name="connsiteY28" fmla="*/ 380316 h 608532"/>
              <a:gd name="connsiteX29" fmla="*/ 330997 w 559454"/>
              <a:gd name="connsiteY29" fmla="*/ 581654 h 608532"/>
              <a:gd name="connsiteX30" fmla="*/ 532636 w 559454"/>
              <a:gd name="connsiteY30" fmla="*/ 581654 h 608532"/>
              <a:gd name="connsiteX31" fmla="*/ 532636 w 559454"/>
              <a:gd name="connsiteY31" fmla="*/ 380316 h 608532"/>
              <a:gd name="connsiteX32" fmla="*/ 37195 w 559454"/>
              <a:gd name="connsiteY32" fmla="*/ 380291 h 608532"/>
              <a:gd name="connsiteX33" fmla="*/ 37195 w 559454"/>
              <a:gd name="connsiteY33" fmla="*/ 581651 h 608532"/>
              <a:gd name="connsiteX34" fmla="*/ 238835 w 559454"/>
              <a:gd name="connsiteY34" fmla="*/ 581651 h 608532"/>
              <a:gd name="connsiteX35" fmla="*/ 238835 w 559454"/>
              <a:gd name="connsiteY35" fmla="*/ 380291 h 608532"/>
              <a:gd name="connsiteX36" fmla="*/ 317487 w 559454"/>
              <a:gd name="connsiteY36" fmla="*/ 353438 h 608532"/>
              <a:gd name="connsiteX37" fmla="*/ 546045 w 559454"/>
              <a:gd name="connsiteY37" fmla="*/ 353438 h 608532"/>
              <a:gd name="connsiteX38" fmla="*/ 559454 w 559454"/>
              <a:gd name="connsiteY38" fmla="*/ 366927 h 608532"/>
              <a:gd name="connsiteX39" fmla="*/ 559454 w 559454"/>
              <a:gd name="connsiteY39" fmla="*/ 595043 h 608532"/>
              <a:gd name="connsiteX40" fmla="*/ 546045 w 559454"/>
              <a:gd name="connsiteY40" fmla="*/ 608532 h 608532"/>
              <a:gd name="connsiteX41" fmla="*/ 317487 w 559454"/>
              <a:gd name="connsiteY41" fmla="*/ 608532 h 608532"/>
              <a:gd name="connsiteX42" fmla="*/ 304078 w 559454"/>
              <a:gd name="connsiteY42" fmla="*/ 595043 h 608532"/>
              <a:gd name="connsiteX43" fmla="*/ 304078 w 559454"/>
              <a:gd name="connsiteY43" fmla="*/ 366927 h 608532"/>
              <a:gd name="connsiteX44" fmla="*/ 317487 w 559454"/>
              <a:gd name="connsiteY44" fmla="*/ 353438 h 608532"/>
              <a:gd name="connsiteX45" fmla="*/ 161204 w 559454"/>
              <a:gd name="connsiteY45" fmla="*/ 224543 h 608532"/>
              <a:gd name="connsiteX46" fmla="*/ 139026 w 559454"/>
              <a:gd name="connsiteY46" fmla="*/ 246686 h 608532"/>
              <a:gd name="connsiteX47" fmla="*/ 139026 w 559454"/>
              <a:gd name="connsiteY47" fmla="*/ 280908 h 608532"/>
              <a:gd name="connsiteX48" fmla="*/ 183381 w 559454"/>
              <a:gd name="connsiteY48" fmla="*/ 280908 h 608532"/>
              <a:gd name="connsiteX49" fmla="*/ 183381 w 559454"/>
              <a:gd name="connsiteY49" fmla="*/ 246686 h 608532"/>
              <a:gd name="connsiteX50" fmla="*/ 161204 w 559454"/>
              <a:gd name="connsiteY50" fmla="*/ 224543 h 608532"/>
              <a:gd name="connsiteX51" fmla="*/ 161204 w 559454"/>
              <a:gd name="connsiteY51" fmla="*/ 197770 h 608532"/>
              <a:gd name="connsiteX52" fmla="*/ 210297 w 559454"/>
              <a:gd name="connsiteY52" fmla="*/ 246686 h 608532"/>
              <a:gd name="connsiteX53" fmla="*/ 210297 w 559454"/>
              <a:gd name="connsiteY53" fmla="*/ 294395 h 608532"/>
              <a:gd name="connsiteX54" fmla="*/ 196890 w 559454"/>
              <a:gd name="connsiteY54" fmla="*/ 307782 h 608532"/>
              <a:gd name="connsiteX55" fmla="*/ 125618 w 559454"/>
              <a:gd name="connsiteY55" fmla="*/ 307782 h 608532"/>
              <a:gd name="connsiteX56" fmla="*/ 112211 w 559454"/>
              <a:gd name="connsiteY56" fmla="*/ 294395 h 608532"/>
              <a:gd name="connsiteX57" fmla="*/ 112211 w 559454"/>
              <a:gd name="connsiteY57" fmla="*/ 246686 h 608532"/>
              <a:gd name="connsiteX58" fmla="*/ 161204 w 559454"/>
              <a:gd name="connsiteY58" fmla="*/ 197770 h 608532"/>
              <a:gd name="connsiteX59" fmla="*/ 60383 w 559454"/>
              <a:gd name="connsiteY59" fmla="*/ 152051 h 608532"/>
              <a:gd name="connsiteX60" fmla="*/ 60383 w 559454"/>
              <a:gd name="connsiteY60" fmla="*/ 353410 h 608532"/>
              <a:gd name="connsiteX61" fmla="*/ 262024 w 559454"/>
              <a:gd name="connsiteY61" fmla="*/ 353410 h 608532"/>
              <a:gd name="connsiteX62" fmla="*/ 262024 w 559454"/>
              <a:gd name="connsiteY62" fmla="*/ 152051 h 608532"/>
              <a:gd name="connsiteX63" fmla="*/ 161204 w 559454"/>
              <a:gd name="connsiteY63" fmla="*/ 31034 h 608532"/>
              <a:gd name="connsiteX64" fmla="*/ 50100 w 559454"/>
              <a:gd name="connsiteY64" fmla="*/ 125270 h 608532"/>
              <a:gd name="connsiteX65" fmla="*/ 272408 w 559454"/>
              <a:gd name="connsiteY65" fmla="*/ 125270 h 608532"/>
              <a:gd name="connsiteX66" fmla="*/ 152533 w 559454"/>
              <a:gd name="connsiteY66" fmla="*/ 3246 h 608532"/>
              <a:gd name="connsiteX67" fmla="*/ 169975 w 559454"/>
              <a:gd name="connsiteY67" fmla="*/ 3246 h 608532"/>
              <a:gd name="connsiteX68" fmla="*/ 317677 w 559454"/>
              <a:gd name="connsiteY68" fmla="*/ 128391 h 608532"/>
              <a:gd name="connsiteX69" fmla="*/ 321609 w 559454"/>
              <a:gd name="connsiteY69" fmla="*/ 143291 h 608532"/>
              <a:gd name="connsiteX70" fmla="*/ 309006 w 559454"/>
              <a:gd name="connsiteY70" fmla="*/ 152051 h 608532"/>
              <a:gd name="connsiteX71" fmla="*/ 288943 w 559454"/>
              <a:gd name="connsiteY71" fmla="*/ 152051 h 608532"/>
              <a:gd name="connsiteX72" fmla="*/ 288943 w 559454"/>
              <a:gd name="connsiteY72" fmla="*/ 366901 h 608532"/>
              <a:gd name="connsiteX73" fmla="*/ 275534 w 559454"/>
              <a:gd name="connsiteY73" fmla="*/ 380291 h 608532"/>
              <a:gd name="connsiteX74" fmla="*/ 265653 w 559454"/>
              <a:gd name="connsiteY74" fmla="*/ 380291 h 608532"/>
              <a:gd name="connsiteX75" fmla="*/ 265653 w 559454"/>
              <a:gd name="connsiteY75" fmla="*/ 595041 h 608532"/>
              <a:gd name="connsiteX76" fmla="*/ 252244 w 559454"/>
              <a:gd name="connsiteY76" fmla="*/ 608532 h 608532"/>
              <a:gd name="connsiteX77" fmla="*/ 23685 w 559454"/>
              <a:gd name="connsiteY77" fmla="*/ 608532 h 608532"/>
              <a:gd name="connsiteX78" fmla="*/ 10276 w 559454"/>
              <a:gd name="connsiteY78" fmla="*/ 595041 h 608532"/>
              <a:gd name="connsiteX79" fmla="*/ 10276 w 559454"/>
              <a:gd name="connsiteY79" fmla="*/ 366901 h 608532"/>
              <a:gd name="connsiteX80" fmla="*/ 23685 w 559454"/>
              <a:gd name="connsiteY80" fmla="*/ 353410 h 608532"/>
              <a:gd name="connsiteX81" fmla="*/ 33565 w 559454"/>
              <a:gd name="connsiteY81" fmla="*/ 353410 h 608532"/>
              <a:gd name="connsiteX82" fmla="*/ 33565 w 559454"/>
              <a:gd name="connsiteY82" fmla="*/ 152051 h 608532"/>
              <a:gd name="connsiteX83" fmla="*/ 13502 w 559454"/>
              <a:gd name="connsiteY83" fmla="*/ 152051 h 608532"/>
              <a:gd name="connsiteX84" fmla="*/ 799 w 559454"/>
              <a:gd name="connsiteY84" fmla="*/ 143291 h 608532"/>
              <a:gd name="connsiteX85" fmla="*/ 4731 w 559454"/>
              <a:gd name="connsiteY85" fmla="*/ 128391 h 608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59454" h="608532">
                <a:moveTo>
                  <a:pt x="431851" y="452793"/>
                </a:moveTo>
                <a:cubicBezTo>
                  <a:pt x="419553" y="452793"/>
                  <a:pt x="409674" y="462761"/>
                  <a:pt x="409674" y="474944"/>
                </a:cubicBezTo>
                <a:lnTo>
                  <a:pt x="409674" y="509178"/>
                </a:lnTo>
                <a:lnTo>
                  <a:pt x="454029" y="509178"/>
                </a:lnTo>
                <a:lnTo>
                  <a:pt x="454029" y="474944"/>
                </a:lnTo>
                <a:cubicBezTo>
                  <a:pt x="454029" y="462761"/>
                  <a:pt x="444049" y="452793"/>
                  <a:pt x="431851" y="452793"/>
                </a:cubicBezTo>
                <a:close/>
                <a:moveTo>
                  <a:pt x="138017" y="452793"/>
                </a:moveTo>
                <a:cubicBezTo>
                  <a:pt x="125719" y="452793"/>
                  <a:pt x="115840" y="462761"/>
                  <a:pt x="115840" y="474944"/>
                </a:cubicBezTo>
                <a:lnTo>
                  <a:pt x="115840" y="509178"/>
                </a:lnTo>
                <a:lnTo>
                  <a:pt x="160195" y="509178"/>
                </a:lnTo>
                <a:lnTo>
                  <a:pt x="160195" y="474944"/>
                </a:lnTo>
                <a:cubicBezTo>
                  <a:pt x="160195" y="462761"/>
                  <a:pt x="150215" y="452793"/>
                  <a:pt x="138017" y="452793"/>
                </a:cubicBezTo>
                <a:close/>
                <a:moveTo>
                  <a:pt x="431851" y="425909"/>
                </a:moveTo>
                <a:cubicBezTo>
                  <a:pt x="458868" y="425909"/>
                  <a:pt x="480844" y="447960"/>
                  <a:pt x="480844" y="474944"/>
                </a:cubicBezTo>
                <a:lnTo>
                  <a:pt x="480844" y="522570"/>
                </a:lnTo>
                <a:cubicBezTo>
                  <a:pt x="480844" y="530021"/>
                  <a:pt x="474896" y="536062"/>
                  <a:pt x="467437" y="536062"/>
                </a:cubicBezTo>
                <a:lnTo>
                  <a:pt x="396165" y="536062"/>
                </a:lnTo>
                <a:cubicBezTo>
                  <a:pt x="388806" y="536062"/>
                  <a:pt x="382758" y="530021"/>
                  <a:pt x="382758" y="522570"/>
                </a:cubicBezTo>
                <a:lnTo>
                  <a:pt x="382758" y="474944"/>
                </a:lnTo>
                <a:cubicBezTo>
                  <a:pt x="382758" y="447960"/>
                  <a:pt x="404734" y="425909"/>
                  <a:pt x="431851" y="425909"/>
                </a:cubicBezTo>
                <a:close/>
                <a:moveTo>
                  <a:pt x="138017" y="425909"/>
                </a:moveTo>
                <a:cubicBezTo>
                  <a:pt x="165034" y="425909"/>
                  <a:pt x="187010" y="447960"/>
                  <a:pt x="187010" y="474944"/>
                </a:cubicBezTo>
                <a:lnTo>
                  <a:pt x="187010" y="522570"/>
                </a:lnTo>
                <a:cubicBezTo>
                  <a:pt x="187010" y="530021"/>
                  <a:pt x="181062" y="536062"/>
                  <a:pt x="173603" y="536062"/>
                </a:cubicBezTo>
                <a:lnTo>
                  <a:pt x="102331" y="536062"/>
                </a:lnTo>
                <a:cubicBezTo>
                  <a:pt x="94972" y="536062"/>
                  <a:pt x="88924" y="530021"/>
                  <a:pt x="88924" y="522570"/>
                </a:cubicBezTo>
                <a:lnTo>
                  <a:pt x="88924" y="474944"/>
                </a:lnTo>
                <a:cubicBezTo>
                  <a:pt x="88924" y="447960"/>
                  <a:pt x="110900" y="425909"/>
                  <a:pt x="138017" y="425909"/>
                </a:cubicBezTo>
                <a:close/>
                <a:moveTo>
                  <a:pt x="330997" y="380316"/>
                </a:moveTo>
                <a:lnTo>
                  <a:pt x="330997" y="581654"/>
                </a:lnTo>
                <a:lnTo>
                  <a:pt x="532636" y="581654"/>
                </a:lnTo>
                <a:lnTo>
                  <a:pt x="532636" y="380316"/>
                </a:lnTo>
                <a:close/>
                <a:moveTo>
                  <a:pt x="37195" y="380291"/>
                </a:moveTo>
                <a:lnTo>
                  <a:pt x="37195" y="581651"/>
                </a:lnTo>
                <a:lnTo>
                  <a:pt x="238835" y="581651"/>
                </a:lnTo>
                <a:lnTo>
                  <a:pt x="238835" y="380291"/>
                </a:lnTo>
                <a:close/>
                <a:moveTo>
                  <a:pt x="317487" y="353438"/>
                </a:moveTo>
                <a:lnTo>
                  <a:pt x="546045" y="353438"/>
                </a:lnTo>
                <a:cubicBezTo>
                  <a:pt x="553506" y="353438"/>
                  <a:pt x="559454" y="359478"/>
                  <a:pt x="559454" y="366927"/>
                </a:cubicBezTo>
                <a:lnTo>
                  <a:pt x="559454" y="595043"/>
                </a:lnTo>
                <a:cubicBezTo>
                  <a:pt x="559454" y="602492"/>
                  <a:pt x="553506" y="608532"/>
                  <a:pt x="546045" y="608532"/>
                </a:cubicBezTo>
                <a:lnTo>
                  <a:pt x="317487" y="608532"/>
                </a:lnTo>
                <a:cubicBezTo>
                  <a:pt x="310127" y="608532"/>
                  <a:pt x="304078" y="602492"/>
                  <a:pt x="304078" y="595043"/>
                </a:cubicBezTo>
                <a:lnTo>
                  <a:pt x="304078" y="366927"/>
                </a:lnTo>
                <a:cubicBezTo>
                  <a:pt x="304078" y="359478"/>
                  <a:pt x="310127" y="353438"/>
                  <a:pt x="317487" y="353438"/>
                </a:cubicBezTo>
                <a:close/>
                <a:moveTo>
                  <a:pt x="161204" y="224543"/>
                </a:moveTo>
                <a:cubicBezTo>
                  <a:pt x="149006" y="224543"/>
                  <a:pt x="139026" y="234508"/>
                  <a:pt x="139026" y="246686"/>
                </a:cubicBezTo>
                <a:lnTo>
                  <a:pt x="139026" y="280908"/>
                </a:lnTo>
                <a:lnTo>
                  <a:pt x="183381" y="280908"/>
                </a:lnTo>
                <a:lnTo>
                  <a:pt x="183381" y="246686"/>
                </a:lnTo>
                <a:cubicBezTo>
                  <a:pt x="183381" y="234508"/>
                  <a:pt x="173502" y="224543"/>
                  <a:pt x="161204" y="224543"/>
                </a:cubicBezTo>
                <a:close/>
                <a:moveTo>
                  <a:pt x="161204" y="197770"/>
                </a:moveTo>
                <a:cubicBezTo>
                  <a:pt x="188321" y="197770"/>
                  <a:pt x="210297" y="219712"/>
                  <a:pt x="210297" y="246686"/>
                </a:cubicBezTo>
                <a:lnTo>
                  <a:pt x="210297" y="294395"/>
                </a:lnTo>
                <a:cubicBezTo>
                  <a:pt x="210297" y="301743"/>
                  <a:pt x="204249" y="307782"/>
                  <a:pt x="196890" y="307782"/>
                </a:cubicBezTo>
                <a:lnTo>
                  <a:pt x="125618" y="307782"/>
                </a:lnTo>
                <a:cubicBezTo>
                  <a:pt x="118159" y="307782"/>
                  <a:pt x="112211" y="301743"/>
                  <a:pt x="112211" y="294395"/>
                </a:cubicBezTo>
                <a:lnTo>
                  <a:pt x="112211" y="246686"/>
                </a:lnTo>
                <a:cubicBezTo>
                  <a:pt x="112211" y="219712"/>
                  <a:pt x="134187" y="197770"/>
                  <a:pt x="161204" y="197770"/>
                </a:cubicBezTo>
                <a:close/>
                <a:moveTo>
                  <a:pt x="60383" y="152051"/>
                </a:moveTo>
                <a:lnTo>
                  <a:pt x="60383" y="353410"/>
                </a:lnTo>
                <a:lnTo>
                  <a:pt x="262024" y="353410"/>
                </a:lnTo>
                <a:lnTo>
                  <a:pt x="262024" y="152051"/>
                </a:lnTo>
                <a:close/>
                <a:moveTo>
                  <a:pt x="161204" y="31034"/>
                </a:moveTo>
                <a:lnTo>
                  <a:pt x="50100" y="125270"/>
                </a:lnTo>
                <a:lnTo>
                  <a:pt x="272408" y="125270"/>
                </a:lnTo>
                <a:close/>
                <a:moveTo>
                  <a:pt x="152533" y="3246"/>
                </a:moveTo>
                <a:cubicBezTo>
                  <a:pt x="157574" y="-1083"/>
                  <a:pt x="164934" y="-1083"/>
                  <a:pt x="169975" y="3246"/>
                </a:cubicBezTo>
                <a:lnTo>
                  <a:pt x="317677" y="128391"/>
                </a:lnTo>
                <a:cubicBezTo>
                  <a:pt x="322012" y="132015"/>
                  <a:pt x="323625" y="137955"/>
                  <a:pt x="321609" y="143291"/>
                </a:cubicBezTo>
                <a:cubicBezTo>
                  <a:pt x="319693" y="148527"/>
                  <a:pt x="314652" y="152051"/>
                  <a:pt x="309006" y="152051"/>
                </a:cubicBezTo>
                <a:lnTo>
                  <a:pt x="288943" y="152051"/>
                </a:lnTo>
                <a:lnTo>
                  <a:pt x="288943" y="366901"/>
                </a:lnTo>
                <a:cubicBezTo>
                  <a:pt x="288943" y="374250"/>
                  <a:pt x="282894" y="380291"/>
                  <a:pt x="275534" y="380291"/>
                </a:cubicBezTo>
                <a:lnTo>
                  <a:pt x="265653" y="380291"/>
                </a:lnTo>
                <a:lnTo>
                  <a:pt x="265653" y="595041"/>
                </a:lnTo>
                <a:cubicBezTo>
                  <a:pt x="265653" y="602491"/>
                  <a:pt x="259705" y="608532"/>
                  <a:pt x="252244" y="608532"/>
                </a:cubicBezTo>
                <a:lnTo>
                  <a:pt x="23685" y="608532"/>
                </a:lnTo>
                <a:cubicBezTo>
                  <a:pt x="16325" y="608532"/>
                  <a:pt x="10276" y="602491"/>
                  <a:pt x="10276" y="595041"/>
                </a:cubicBezTo>
                <a:lnTo>
                  <a:pt x="10276" y="366901"/>
                </a:lnTo>
                <a:cubicBezTo>
                  <a:pt x="10276" y="359451"/>
                  <a:pt x="16325" y="353410"/>
                  <a:pt x="23685" y="353410"/>
                </a:cubicBezTo>
                <a:lnTo>
                  <a:pt x="33565" y="353410"/>
                </a:lnTo>
                <a:lnTo>
                  <a:pt x="33565" y="152051"/>
                </a:lnTo>
                <a:lnTo>
                  <a:pt x="13502" y="152051"/>
                </a:lnTo>
                <a:cubicBezTo>
                  <a:pt x="7856" y="152051"/>
                  <a:pt x="2815" y="148527"/>
                  <a:pt x="799" y="143291"/>
                </a:cubicBezTo>
                <a:cubicBezTo>
                  <a:pt x="-1117" y="137955"/>
                  <a:pt x="496" y="132015"/>
                  <a:pt x="4731" y="128391"/>
                </a:cubicBezTo>
                <a:close/>
              </a:path>
            </a:pathLst>
          </a:custGeom>
          <a:solidFill>
            <a:srgbClr val="A5CF4E"/>
          </a:solidFill>
          <a:ln>
            <a:noFill/>
          </a:ln>
        </p:spPr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96ECC162-04B9-48F6-A413-BE400FFF9801}"/>
              </a:ext>
            </a:extLst>
          </p:cNvPr>
          <p:cNvSpPr/>
          <p:nvPr/>
        </p:nvSpPr>
        <p:spPr bwMode="auto">
          <a:xfrm>
            <a:off x="2374721" y="3297404"/>
            <a:ext cx="609368" cy="337899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RS</a:t>
            </a: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定制化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工程报价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756333C9-CEC7-463D-A8A6-22C1C5BC1AD1}"/>
              </a:ext>
            </a:extLst>
          </p:cNvPr>
          <p:cNvGrpSpPr/>
          <p:nvPr/>
        </p:nvGrpSpPr>
        <p:grpSpPr>
          <a:xfrm>
            <a:off x="3206014" y="2440317"/>
            <a:ext cx="574395" cy="400993"/>
            <a:chOff x="220782" y="1768921"/>
            <a:chExt cx="574694" cy="401202"/>
          </a:xfrm>
        </p:grpSpPr>
        <p:sp>
          <p:nvSpPr>
            <p:cNvPr id="228" name="hierarchical-structure_1549">
              <a:extLst>
                <a:ext uri="{FF2B5EF4-FFF2-40B4-BE49-F238E27FC236}">
                  <a16:creationId xmlns:a16="http://schemas.microsoft.com/office/drawing/2014/main" id="{82FE4E11-B0BD-4C47-B90F-F051A69B30C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20782" y="1841188"/>
              <a:ext cx="267029" cy="256669"/>
            </a:xfrm>
            <a:custGeom>
              <a:avLst/>
              <a:gdLst>
                <a:gd name="T0" fmla="*/ 278945 h 440259"/>
                <a:gd name="T1" fmla="*/ 278945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278945 h 440259"/>
                <a:gd name="T31" fmla="*/ 278945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278945 h 440259"/>
                <a:gd name="T39" fmla="*/ 278945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278945 h 440259"/>
                <a:gd name="T47" fmla="*/ 278945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278945 h 440259"/>
                <a:gd name="T57" fmla="*/ 278945 h 440259"/>
                <a:gd name="T58" fmla="*/ 278945 h 440259"/>
                <a:gd name="T59" fmla="*/ 278945 h 440259"/>
                <a:gd name="T60" fmla="*/ 278945 h 440259"/>
                <a:gd name="T61" fmla="*/ 278945 h 440259"/>
                <a:gd name="T62" fmla="*/ 278945 h 440259"/>
                <a:gd name="T63" fmla="*/ 278945 h 440259"/>
                <a:gd name="T64" fmla="*/ 278945 h 440259"/>
                <a:gd name="T65" fmla="*/ 278945 h 440259"/>
                <a:gd name="T66" fmla="*/ 278945 h 440259"/>
                <a:gd name="T67" fmla="*/ 278945 h 440259"/>
                <a:gd name="T68" fmla="*/ 278945 h 440259"/>
                <a:gd name="T69" fmla="*/ 278945 h 440259"/>
                <a:gd name="T70" fmla="*/ 278945 h 440259"/>
                <a:gd name="T71" fmla="*/ 278945 h 440259"/>
                <a:gd name="T72" fmla="*/ 278945 h 440259"/>
                <a:gd name="T73" fmla="*/ 278945 h 440259"/>
                <a:gd name="T74" fmla="*/ 278945 h 440259"/>
                <a:gd name="T75" fmla="*/ 278945 h 440259"/>
                <a:gd name="T76" fmla="*/ 278945 h 440259"/>
                <a:gd name="T77" fmla="*/ 278945 h 440259"/>
                <a:gd name="T78" fmla="*/ 278945 h 440259"/>
                <a:gd name="T79" fmla="*/ 278945 h 440259"/>
                <a:gd name="T80" fmla="*/ 278945 h 440259"/>
                <a:gd name="T81" fmla="*/ 278945 h 440259"/>
                <a:gd name="T82" fmla="*/ 278945 h 440259"/>
                <a:gd name="T83" fmla="*/ 278945 h 440259"/>
                <a:gd name="T84" fmla="*/ 278945 h 440259"/>
                <a:gd name="T85" fmla="*/ 278945 h 440259"/>
                <a:gd name="T86" fmla="*/ 278945 h 440259"/>
                <a:gd name="T87" fmla="*/ 278945 h 440259"/>
                <a:gd name="T88" fmla="*/ 278945 h 440259"/>
                <a:gd name="T89" fmla="*/ 278945 h 440259"/>
                <a:gd name="T90" fmla="*/ 278945 h 440259"/>
                <a:gd name="T91" fmla="*/ 278945 h 440259"/>
                <a:gd name="T92" fmla="*/ 278945 h 440259"/>
                <a:gd name="T93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7" h="200">
                  <a:moveTo>
                    <a:pt x="311" y="168"/>
                  </a:moveTo>
                  <a:cubicBezTo>
                    <a:pt x="307" y="168"/>
                    <a:pt x="304" y="169"/>
                    <a:pt x="301" y="171"/>
                  </a:cubicBezTo>
                  <a:lnTo>
                    <a:pt x="249" y="119"/>
                  </a:lnTo>
                  <a:cubicBezTo>
                    <a:pt x="255" y="116"/>
                    <a:pt x="259" y="109"/>
                    <a:pt x="259" y="102"/>
                  </a:cubicBezTo>
                  <a:cubicBezTo>
                    <a:pt x="259" y="92"/>
                    <a:pt x="251" y="84"/>
                    <a:pt x="241" y="84"/>
                  </a:cubicBezTo>
                  <a:cubicBezTo>
                    <a:pt x="237" y="84"/>
                    <a:pt x="234" y="84"/>
                    <a:pt x="232" y="86"/>
                  </a:cubicBezTo>
                  <a:lnTo>
                    <a:pt x="192" y="46"/>
                  </a:lnTo>
                  <a:cubicBezTo>
                    <a:pt x="196" y="42"/>
                    <a:pt x="199" y="36"/>
                    <a:pt x="199" y="29"/>
                  </a:cubicBezTo>
                  <a:cubicBezTo>
                    <a:pt x="199" y="13"/>
                    <a:pt x="186" y="0"/>
                    <a:pt x="170" y="0"/>
                  </a:cubicBezTo>
                  <a:cubicBezTo>
                    <a:pt x="154" y="0"/>
                    <a:pt x="141" y="13"/>
                    <a:pt x="141" y="29"/>
                  </a:cubicBezTo>
                  <a:cubicBezTo>
                    <a:pt x="141" y="36"/>
                    <a:pt x="144" y="42"/>
                    <a:pt x="148" y="46"/>
                  </a:cubicBezTo>
                  <a:lnTo>
                    <a:pt x="107" y="87"/>
                  </a:lnTo>
                  <a:cubicBezTo>
                    <a:pt x="104" y="85"/>
                    <a:pt x="101" y="84"/>
                    <a:pt x="97" y="84"/>
                  </a:cubicBezTo>
                  <a:cubicBezTo>
                    <a:pt x="86" y="84"/>
                    <a:pt x="78" y="92"/>
                    <a:pt x="78" y="102"/>
                  </a:cubicBezTo>
                  <a:cubicBezTo>
                    <a:pt x="78" y="108"/>
                    <a:pt x="80" y="112"/>
                    <a:pt x="84" y="116"/>
                  </a:cubicBezTo>
                  <a:lnTo>
                    <a:pt x="27" y="173"/>
                  </a:lnTo>
                  <a:cubicBezTo>
                    <a:pt x="24" y="170"/>
                    <a:pt x="20" y="168"/>
                    <a:pt x="16" y="168"/>
                  </a:cubicBezTo>
                  <a:cubicBezTo>
                    <a:pt x="7" y="168"/>
                    <a:pt x="0" y="175"/>
                    <a:pt x="0" y="184"/>
                  </a:cubicBezTo>
                  <a:cubicBezTo>
                    <a:pt x="0" y="193"/>
                    <a:pt x="7" y="200"/>
                    <a:pt x="16" y="200"/>
                  </a:cubicBezTo>
                  <a:cubicBezTo>
                    <a:pt x="25" y="200"/>
                    <a:pt x="32" y="193"/>
                    <a:pt x="32" y="184"/>
                  </a:cubicBezTo>
                  <a:cubicBezTo>
                    <a:pt x="32" y="182"/>
                    <a:pt x="32" y="180"/>
                    <a:pt x="31" y="178"/>
                  </a:cubicBezTo>
                  <a:lnTo>
                    <a:pt x="75" y="134"/>
                  </a:lnTo>
                  <a:lnTo>
                    <a:pt x="61" y="169"/>
                  </a:lnTo>
                  <a:cubicBezTo>
                    <a:pt x="59" y="169"/>
                    <a:pt x="57" y="168"/>
                    <a:pt x="55" y="168"/>
                  </a:cubicBezTo>
                  <a:cubicBezTo>
                    <a:pt x="46" y="168"/>
                    <a:pt x="39" y="175"/>
                    <a:pt x="39" y="184"/>
                  </a:cubicBezTo>
                  <a:cubicBezTo>
                    <a:pt x="39" y="193"/>
                    <a:pt x="46" y="200"/>
                    <a:pt x="55" y="200"/>
                  </a:cubicBezTo>
                  <a:cubicBezTo>
                    <a:pt x="64" y="200"/>
                    <a:pt x="71" y="193"/>
                    <a:pt x="71" y="184"/>
                  </a:cubicBezTo>
                  <a:cubicBezTo>
                    <a:pt x="71" y="180"/>
                    <a:pt x="69" y="176"/>
                    <a:pt x="67" y="174"/>
                  </a:cubicBezTo>
                  <a:lnTo>
                    <a:pt x="88" y="119"/>
                  </a:lnTo>
                  <a:cubicBezTo>
                    <a:pt x="91" y="120"/>
                    <a:pt x="94" y="121"/>
                    <a:pt x="97" y="121"/>
                  </a:cubicBezTo>
                  <a:cubicBezTo>
                    <a:pt x="107" y="121"/>
                    <a:pt x="115" y="113"/>
                    <a:pt x="115" y="102"/>
                  </a:cubicBezTo>
                  <a:cubicBezTo>
                    <a:pt x="115" y="98"/>
                    <a:pt x="114" y="95"/>
                    <a:pt x="112" y="92"/>
                  </a:cubicBezTo>
                  <a:lnTo>
                    <a:pt x="152" y="51"/>
                  </a:lnTo>
                  <a:cubicBezTo>
                    <a:pt x="154" y="52"/>
                    <a:pt x="155" y="53"/>
                    <a:pt x="157" y="54"/>
                  </a:cubicBezTo>
                  <a:lnTo>
                    <a:pt x="145" y="84"/>
                  </a:lnTo>
                  <a:cubicBezTo>
                    <a:pt x="144" y="84"/>
                    <a:pt x="143" y="84"/>
                    <a:pt x="141" y="84"/>
                  </a:cubicBezTo>
                  <a:cubicBezTo>
                    <a:pt x="131" y="84"/>
                    <a:pt x="123" y="92"/>
                    <a:pt x="123" y="102"/>
                  </a:cubicBezTo>
                  <a:cubicBezTo>
                    <a:pt x="123" y="111"/>
                    <a:pt x="128" y="118"/>
                    <a:pt x="136" y="120"/>
                  </a:cubicBezTo>
                  <a:lnTo>
                    <a:pt x="111" y="171"/>
                  </a:lnTo>
                  <a:cubicBezTo>
                    <a:pt x="108" y="169"/>
                    <a:pt x="105" y="168"/>
                    <a:pt x="102" y="168"/>
                  </a:cubicBezTo>
                  <a:cubicBezTo>
                    <a:pt x="93" y="168"/>
                    <a:pt x="85" y="175"/>
                    <a:pt x="85" y="184"/>
                  </a:cubicBezTo>
                  <a:cubicBezTo>
                    <a:pt x="85" y="193"/>
                    <a:pt x="93" y="200"/>
                    <a:pt x="102" y="200"/>
                  </a:cubicBezTo>
                  <a:cubicBezTo>
                    <a:pt x="110" y="200"/>
                    <a:pt x="118" y="193"/>
                    <a:pt x="118" y="184"/>
                  </a:cubicBezTo>
                  <a:cubicBezTo>
                    <a:pt x="118" y="181"/>
                    <a:pt x="117" y="179"/>
                    <a:pt x="116" y="177"/>
                  </a:cubicBezTo>
                  <a:lnTo>
                    <a:pt x="137" y="132"/>
                  </a:lnTo>
                  <a:lnTo>
                    <a:pt x="142" y="168"/>
                  </a:lnTo>
                  <a:cubicBezTo>
                    <a:pt x="141" y="168"/>
                    <a:pt x="141" y="168"/>
                    <a:pt x="140" y="168"/>
                  </a:cubicBezTo>
                  <a:cubicBezTo>
                    <a:pt x="131" y="168"/>
                    <a:pt x="124" y="175"/>
                    <a:pt x="124" y="184"/>
                  </a:cubicBezTo>
                  <a:cubicBezTo>
                    <a:pt x="124" y="193"/>
                    <a:pt x="131" y="200"/>
                    <a:pt x="140" y="200"/>
                  </a:cubicBezTo>
                  <a:cubicBezTo>
                    <a:pt x="149" y="200"/>
                    <a:pt x="156" y="193"/>
                    <a:pt x="156" y="184"/>
                  </a:cubicBezTo>
                  <a:cubicBezTo>
                    <a:pt x="156" y="178"/>
                    <a:pt x="153" y="173"/>
                    <a:pt x="149" y="171"/>
                  </a:cubicBezTo>
                  <a:lnTo>
                    <a:pt x="143" y="121"/>
                  </a:lnTo>
                  <a:cubicBezTo>
                    <a:pt x="152" y="120"/>
                    <a:pt x="160" y="112"/>
                    <a:pt x="160" y="102"/>
                  </a:cubicBezTo>
                  <a:cubicBezTo>
                    <a:pt x="160" y="95"/>
                    <a:pt x="157" y="90"/>
                    <a:pt x="151" y="86"/>
                  </a:cubicBezTo>
                  <a:lnTo>
                    <a:pt x="163" y="56"/>
                  </a:lnTo>
                  <a:cubicBezTo>
                    <a:pt x="165" y="57"/>
                    <a:pt x="168" y="57"/>
                    <a:pt x="170" y="57"/>
                  </a:cubicBezTo>
                  <a:cubicBezTo>
                    <a:pt x="173" y="57"/>
                    <a:pt x="175" y="57"/>
                    <a:pt x="177" y="56"/>
                  </a:cubicBezTo>
                  <a:lnTo>
                    <a:pt x="188" y="85"/>
                  </a:lnTo>
                  <a:cubicBezTo>
                    <a:pt x="182" y="88"/>
                    <a:pt x="177" y="95"/>
                    <a:pt x="177" y="102"/>
                  </a:cubicBezTo>
                  <a:cubicBezTo>
                    <a:pt x="177" y="112"/>
                    <a:pt x="185" y="120"/>
                    <a:pt x="194" y="121"/>
                  </a:cubicBezTo>
                  <a:lnTo>
                    <a:pt x="185" y="168"/>
                  </a:lnTo>
                  <a:cubicBezTo>
                    <a:pt x="176" y="169"/>
                    <a:pt x="170" y="176"/>
                    <a:pt x="170" y="184"/>
                  </a:cubicBezTo>
                  <a:cubicBezTo>
                    <a:pt x="170" y="193"/>
                    <a:pt x="177" y="200"/>
                    <a:pt x="186" y="200"/>
                  </a:cubicBezTo>
                  <a:cubicBezTo>
                    <a:pt x="195" y="200"/>
                    <a:pt x="202" y="193"/>
                    <a:pt x="202" y="184"/>
                  </a:cubicBezTo>
                  <a:cubicBezTo>
                    <a:pt x="202" y="177"/>
                    <a:pt x="198" y="171"/>
                    <a:pt x="191" y="169"/>
                  </a:cubicBezTo>
                  <a:lnTo>
                    <a:pt x="198" y="132"/>
                  </a:lnTo>
                  <a:lnTo>
                    <a:pt x="215" y="172"/>
                  </a:lnTo>
                  <a:cubicBezTo>
                    <a:pt x="211" y="175"/>
                    <a:pt x="209" y="179"/>
                    <a:pt x="209" y="184"/>
                  </a:cubicBezTo>
                  <a:cubicBezTo>
                    <a:pt x="209" y="193"/>
                    <a:pt x="216" y="200"/>
                    <a:pt x="225" y="200"/>
                  </a:cubicBezTo>
                  <a:cubicBezTo>
                    <a:pt x="234" y="200"/>
                    <a:pt x="241" y="193"/>
                    <a:pt x="241" y="184"/>
                  </a:cubicBezTo>
                  <a:cubicBezTo>
                    <a:pt x="241" y="175"/>
                    <a:pt x="234" y="168"/>
                    <a:pt x="225" y="168"/>
                  </a:cubicBezTo>
                  <a:cubicBezTo>
                    <a:pt x="224" y="168"/>
                    <a:pt x="222" y="168"/>
                    <a:pt x="221" y="169"/>
                  </a:cubicBezTo>
                  <a:lnTo>
                    <a:pt x="201" y="120"/>
                  </a:lnTo>
                  <a:cubicBezTo>
                    <a:pt x="209" y="118"/>
                    <a:pt x="214" y="111"/>
                    <a:pt x="214" y="102"/>
                  </a:cubicBezTo>
                  <a:cubicBezTo>
                    <a:pt x="214" y="92"/>
                    <a:pt x="206" y="84"/>
                    <a:pt x="196" y="84"/>
                  </a:cubicBezTo>
                  <a:cubicBezTo>
                    <a:pt x="195" y="84"/>
                    <a:pt x="195" y="84"/>
                    <a:pt x="195" y="84"/>
                  </a:cubicBezTo>
                  <a:lnTo>
                    <a:pt x="183" y="54"/>
                  </a:lnTo>
                  <a:cubicBezTo>
                    <a:pt x="185" y="53"/>
                    <a:pt x="186" y="52"/>
                    <a:pt x="188" y="51"/>
                  </a:cubicBezTo>
                  <a:lnTo>
                    <a:pt x="227" y="90"/>
                  </a:lnTo>
                  <a:cubicBezTo>
                    <a:pt x="224" y="93"/>
                    <a:pt x="222" y="98"/>
                    <a:pt x="222" y="102"/>
                  </a:cubicBezTo>
                  <a:cubicBezTo>
                    <a:pt x="222" y="113"/>
                    <a:pt x="230" y="121"/>
                    <a:pt x="240" y="121"/>
                  </a:cubicBezTo>
                  <a:cubicBezTo>
                    <a:pt x="241" y="121"/>
                    <a:pt x="242" y="121"/>
                    <a:pt x="243" y="121"/>
                  </a:cubicBezTo>
                  <a:lnTo>
                    <a:pt x="262" y="171"/>
                  </a:lnTo>
                  <a:cubicBezTo>
                    <a:pt x="258" y="174"/>
                    <a:pt x="256" y="179"/>
                    <a:pt x="256" y="184"/>
                  </a:cubicBezTo>
                  <a:cubicBezTo>
                    <a:pt x="256" y="193"/>
                    <a:pt x="263" y="200"/>
                    <a:pt x="272" y="200"/>
                  </a:cubicBezTo>
                  <a:cubicBezTo>
                    <a:pt x="281" y="200"/>
                    <a:pt x="288" y="193"/>
                    <a:pt x="288" y="184"/>
                  </a:cubicBezTo>
                  <a:cubicBezTo>
                    <a:pt x="288" y="175"/>
                    <a:pt x="281" y="168"/>
                    <a:pt x="272" y="168"/>
                  </a:cubicBezTo>
                  <a:cubicBezTo>
                    <a:pt x="271" y="168"/>
                    <a:pt x="270" y="168"/>
                    <a:pt x="268" y="168"/>
                  </a:cubicBezTo>
                  <a:lnTo>
                    <a:pt x="255" y="134"/>
                  </a:lnTo>
                  <a:lnTo>
                    <a:pt x="297" y="176"/>
                  </a:lnTo>
                  <a:cubicBezTo>
                    <a:pt x="295" y="178"/>
                    <a:pt x="294" y="181"/>
                    <a:pt x="294" y="184"/>
                  </a:cubicBezTo>
                  <a:cubicBezTo>
                    <a:pt x="294" y="193"/>
                    <a:pt x="302" y="200"/>
                    <a:pt x="311" y="200"/>
                  </a:cubicBezTo>
                  <a:cubicBezTo>
                    <a:pt x="319" y="200"/>
                    <a:pt x="327" y="193"/>
                    <a:pt x="327" y="184"/>
                  </a:cubicBezTo>
                  <a:cubicBezTo>
                    <a:pt x="327" y="175"/>
                    <a:pt x="319" y="168"/>
                    <a:pt x="311" y="168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99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3E15E192-EAAE-4EC2-93F7-6B6B261C0CDE}"/>
                </a:ext>
              </a:extLst>
            </p:cNvPr>
            <p:cNvSpPr/>
            <p:nvPr/>
          </p:nvSpPr>
          <p:spPr bwMode="auto">
            <a:xfrm>
              <a:off x="450960" y="1768921"/>
              <a:ext cx="344516" cy="40120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平台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谱系</a:t>
              </a:r>
              <a:endParaRPr 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AF22C25A-2E39-48EC-912C-CE5A8C5E1146}"/>
              </a:ext>
            </a:extLst>
          </p:cNvPr>
          <p:cNvCxnSpPr>
            <a:stCxn id="217" idx="3"/>
          </p:cNvCxnSpPr>
          <p:nvPr/>
        </p:nvCxnSpPr>
        <p:spPr bwMode="auto">
          <a:xfrm flipV="1">
            <a:off x="1458153" y="3429679"/>
            <a:ext cx="542642" cy="7884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175318DE-85F6-4200-B049-69FDCA2FF790}"/>
              </a:ext>
            </a:extLst>
          </p:cNvPr>
          <p:cNvCxnSpPr>
            <a:endCxn id="221" idx="2"/>
          </p:cNvCxnSpPr>
          <p:nvPr/>
        </p:nvCxnSpPr>
        <p:spPr bwMode="auto">
          <a:xfrm flipH="1" flipV="1">
            <a:off x="2521905" y="2785641"/>
            <a:ext cx="10490" cy="499314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FEC87CC9-2FEE-463B-8FC9-A2D5C0F37F89}"/>
              </a:ext>
            </a:extLst>
          </p:cNvPr>
          <p:cNvCxnSpPr>
            <a:stCxn id="220" idx="3"/>
          </p:cNvCxnSpPr>
          <p:nvPr/>
        </p:nvCxnSpPr>
        <p:spPr bwMode="auto">
          <a:xfrm>
            <a:off x="2826416" y="2632029"/>
            <a:ext cx="379598" cy="8786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5" name="iconfont-10028-4922704">
            <a:extLst>
              <a:ext uri="{FF2B5EF4-FFF2-40B4-BE49-F238E27FC236}">
                <a16:creationId xmlns:a16="http://schemas.microsoft.com/office/drawing/2014/main" id="{AEB5F7D1-C988-4ED8-85FC-C3C406B657D0}"/>
              </a:ext>
            </a:extLst>
          </p:cNvPr>
          <p:cNvSpPr>
            <a:spLocks noChangeAspect="1"/>
          </p:cNvSpPr>
          <p:nvPr/>
        </p:nvSpPr>
        <p:spPr bwMode="auto">
          <a:xfrm>
            <a:off x="3170595" y="3348193"/>
            <a:ext cx="260088" cy="256534"/>
          </a:xfrm>
          <a:custGeom>
            <a:avLst/>
            <a:gdLst>
              <a:gd name="T0" fmla="*/ 10292 w 10923"/>
              <a:gd name="T1" fmla="*/ 1241 h 9558"/>
              <a:gd name="T2" fmla="*/ 10292 w 10923"/>
              <a:gd name="T3" fmla="*/ 0 h 9558"/>
              <a:gd name="T4" fmla="*/ 5355 w 10923"/>
              <a:gd name="T5" fmla="*/ 621 h 9558"/>
              <a:gd name="T6" fmla="*/ 5986 w 10923"/>
              <a:gd name="T7" fmla="*/ 1241 h 9558"/>
              <a:gd name="T8" fmla="*/ 1989 w 10923"/>
              <a:gd name="T9" fmla="*/ 13 h 9558"/>
              <a:gd name="T10" fmla="*/ 130 w 10923"/>
              <a:gd name="T11" fmla="*/ 1813 h 9558"/>
              <a:gd name="T12" fmla="*/ 464 w 10923"/>
              <a:gd name="T13" fmla="*/ 2539 h 9558"/>
              <a:gd name="T14" fmla="*/ 1552 w 10923"/>
              <a:gd name="T15" fmla="*/ 1551 h 9558"/>
              <a:gd name="T16" fmla="*/ 1989 w 10923"/>
              <a:gd name="T17" fmla="*/ 4409 h 9558"/>
              <a:gd name="T18" fmla="*/ 2420 w 10923"/>
              <a:gd name="T19" fmla="*/ 1551 h 9558"/>
              <a:gd name="T20" fmla="*/ 3540 w 10923"/>
              <a:gd name="T21" fmla="*/ 2539 h 9558"/>
              <a:gd name="T22" fmla="*/ 3867 w 10923"/>
              <a:gd name="T23" fmla="*/ 1805 h 9558"/>
              <a:gd name="T24" fmla="*/ 3540 w 10923"/>
              <a:gd name="T25" fmla="*/ 7032 h 9558"/>
              <a:gd name="T26" fmla="*/ 2420 w 10923"/>
              <a:gd name="T27" fmla="*/ 8020 h 9558"/>
              <a:gd name="T28" fmla="*/ 1989 w 10923"/>
              <a:gd name="T29" fmla="*/ 5162 h 9558"/>
              <a:gd name="T30" fmla="*/ 1552 w 10923"/>
              <a:gd name="T31" fmla="*/ 8020 h 9558"/>
              <a:gd name="T32" fmla="*/ 464 w 10923"/>
              <a:gd name="T33" fmla="*/ 7032 h 9558"/>
              <a:gd name="T34" fmla="*/ 130 w 10923"/>
              <a:gd name="T35" fmla="*/ 7758 h 9558"/>
              <a:gd name="T36" fmla="*/ 1989 w 10923"/>
              <a:gd name="T37" fmla="*/ 9558 h 9558"/>
              <a:gd name="T38" fmla="*/ 3867 w 10923"/>
              <a:gd name="T39" fmla="*/ 7766 h 9558"/>
              <a:gd name="T40" fmla="*/ 3540 w 10923"/>
              <a:gd name="T41" fmla="*/ 7032 h 9558"/>
              <a:gd name="T42" fmla="*/ 5986 w 10923"/>
              <a:gd name="T43" fmla="*/ 2772 h 9558"/>
              <a:gd name="T44" fmla="*/ 5355 w 10923"/>
              <a:gd name="T45" fmla="*/ 3393 h 9558"/>
              <a:gd name="T46" fmla="*/ 10292 w 10923"/>
              <a:gd name="T47" fmla="*/ 4014 h 9558"/>
              <a:gd name="T48" fmla="*/ 10292 w 10923"/>
              <a:gd name="T49" fmla="*/ 2772 h 9558"/>
              <a:gd name="T50" fmla="*/ 5986 w 10923"/>
              <a:gd name="T51" fmla="*/ 5544 h 9558"/>
              <a:gd name="T52" fmla="*/ 5355 w 10923"/>
              <a:gd name="T53" fmla="*/ 6165 h 9558"/>
              <a:gd name="T54" fmla="*/ 10292 w 10923"/>
              <a:gd name="T55" fmla="*/ 6786 h 9558"/>
              <a:gd name="T56" fmla="*/ 10292 w 10923"/>
              <a:gd name="T57" fmla="*/ 5544 h 9558"/>
              <a:gd name="T58" fmla="*/ 5986 w 10923"/>
              <a:gd name="T59" fmla="*/ 8316 h 9558"/>
              <a:gd name="T60" fmla="*/ 5355 w 10923"/>
              <a:gd name="T61" fmla="*/ 8937 h 9558"/>
              <a:gd name="T62" fmla="*/ 10292 w 10923"/>
              <a:gd name="T63" fmla="*/ 9558 h 9558"/>
              <a:gd name="T64" fmla="*/ 10292 w 10923"/>
              <a:gd name="T65" fmla="*/ 8316 h 9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923" h="9558">
                <a:moveTo>
                  <a:pt x="5986" y="1241"/>
                </a:moveTo>
                <a:lnTo>
                  <a:pt x="10292" y="1241"/>
                </a:lnTo>
                <a:cubicBezTo>
                  <a:pt x="10640" y="1241"/>
                  <a:pt x="10923" y="964"/>
                  <a:pt x="10923" y="621"/>
                </a:cubicBezTo>
                <a:cubicBezTo>
                  <a:pt x="10923" y="278"/>
                  <a:pt x="10640" y="0"/>
                  <a:pt x="10292" y="0"/>
                </a:cubicBezTo>
                <a:lnTo>
                  <a:pt x="5986" y="0"/>
                </a:lnTo>
                <a:cubicBezTo>
                  <a:pt x="5637" y="0"/>
                  <a:pt x="5355" y="278"/>
                  <a:pt x="5355" y="621"/>
                </a:cubicBezTo>
                <a:lnTo>
                  <a:pt x="5355" y="621"/>
                </a:lnTo>
                <a:cubicBezTo>
                  <a:pt x="5355" y="964"/>
                  <a:pt x="5637" y="1241"/>
                  <a:pt x="5986" y="1241"/>
                </a:cubicBezTo>
                <a:close/>
                <a:moveTo>
                  <a:pt x="2323" y="140"/>
                </a:moveTo>
                <a:cubicBezTo>
                  <a:pt x="2240" y="58"/>
                  <a:pt x="2121" y="13"/>
                  <a:pt x="1989" y="13"/>
                </a:cubicBezTo>
                <a:cubicBezTo>
                  <a:pt x="1867" y="13"/>
                  <a:pt x="1764" y="52"/>
                  <a:pt x="1647" y="142"/>
                </a:cubicBezTo>
                <a:lnTo>
                  <a:pt x="130" y="1813"/>
                </a:lnTo>
                <a:cubicBezTo>
                  <a:pt x="45" y="1896"/>
                  <a:pt x="0" y="2000"/>
                  <a:pt x="0" y="2115"/>
                </a:cubicBezTo>
                <a:cubicBezTo>
                  <a:pt x="0" y="2349"/>
                  <a:pt x="208" y="2539"/>
                  <a:pt x="464" y="2539"/>
                </a:cubicBezTo>
                <a:cubicBezTo>
                  <a:pt x="571" y="2539"/>
                  <a:pt x="663" y="2493"/>
                  <a:pt x="770" y="2388"/>
                </a:cubicBezTo>
                <a:lnTo>
                  <a:pt x="1552" y="1551"/>
                </a:lnTo>
                <a:lnTo>
                  <a:pt x="1552" y="3986"/>
                </a:lnTo>
                <a:cubicBezTo>
                  <a:pt x="1552" y="4235"/>
                  <a:pt x="1731" y="4409"/>
                  <a:pt x="1989" y="4409"/>
                </a:cubicBezTo>
                <a:cubicBezTo>
                  <a:pt x="2250" y="4409"/>
                  <a:pt x="2420" y="4243"/>
                  <a:pt x="2420" y="3986"/>
                </a:cubicBezTo>
                <a:lnTo>
                  <a:pt x="2420" y="1551"/>
                </a:lnTo>
                <a:lnTo>
                  <a:pt x="3199" y="2386"/>
                </a:lnTo>
                <a:cubicBezTo>
                  <a:pt x="3297" y="2482"/>
                  <a:pt x="3424" y="2539"/>
                  <a:pt x="3540" y="2539"/>
                </a:cubicBezTo>
                <a:cubicBezTo>
                  <a:pt x="3769" y="2539"/>
                  <a:pt x="3971" y="2341"/>
                  <a:pt x="3971" y="2115"/>
                </a:cubicBezTo>
                <a:cubicBezTo>
                  <a:pt x="3971" y="1988"/>
                  <a:pt x="3920" y="1892"/>
                  <a:pt x="3867" y="1805"/>
                </a:cubicBezTo>
                <a:lnTo>
                  <a:pt x="2323" y="140"/>
                </a:lnTo>
                <a:close/>
                <a:moveTo>
                  <a:pt x="3540" y="7032"/>
                </a:moveTo>
                <a:cubicBezTo>
                  <a:pt x="3424" y="7032"/>
                  <a:pt x="3297" y="7089"/>
                  <a:pt x="3199" y="7185"/>
                </a:cubicBezTo>
                <a:lnTo>
                  <a:pt x="2420" y="8020"/>
                </a:lnTo>
                <a:lnTo>
                  <a:pt x="2420" y="5585"/>
                </a:lnTo>
                <a:cubicBezTo>
                  <a:pt x="2420" y="5328"/>
                  <a:pt x="2250" y="5162"/>
                  <a:pt x="1989" y="5162"/>
                </a:cubicBezTo>
                <a:cubicBezTo>
                  <a:pt x="1731" y="5162"/>
                  <a:pt x="1552" y="5336"/>
                  <a:pt x="1552" y="5585"/>
                </a:cubicBezTo>
                <a:lnTo>
                  <a:pt x="1552" y="8020"/>
                </a:lnTo>
                <a:lnTo>
                  <a:pt x="770" y="7183"/>
                </a:lnTo>
                <a:cubicBezTo>
                  <a:pt x="663" y="7078"/>
                  <a:pt x="571" y="7032"/>
                  <a:pt x="464" y="7032"/>
                </a:cubicBezTo>
                <a:cubicBezTo>
                  <a:pt x="208" y="7032"/>
                  <a:pt x="0" y="7222"/>
                  <a:pt x="0" y="7456"/>
                </a:cubicBezTo>
                <a:cubicBezTo>
                  <a:pt x="0" y="7571"/>
                  <a:pt x="45" y="7675"/>
                  <a:pt x="130" y="7758"/>
                </a:cubicBezTo>
                <a:lnTo>
                  <a:pt x="1647" y="9429"/>
                </a:lnTo>
                <a:cubicBezTo>
                  <a:pt x="1764" y="9519"/>
                  <a:pt x="1867" y="9558"/>
                  <a:pt x="1989" y="9558"/>
                </a:cubicBezTo>
                <a:cubicBezTo>
                  <a:pt x="2121" y="9558"/>
                  <a:pt x="2240" y="9513"/>
                  <a:pt x="2323" y="9431"/>
                </a:cubicBezTo>
                <a:lnTo>
                  <a:pt x="3867" y="7766"/>
                </a:lnTo>
                <a:cubicBezTo>
                  <a:pt x="3920" y="7679"/>
                  <a:pt x="3971" y="7583"/>
                  <a:pt x="3971" y="7456"/>
                </a:cubicBezTo>
                <a:cubicBezTo>
                  <a:pt x="3971" y="7230"/>
                  <a:pt x="3769" y="7032"/>
                  <a:pt x="3540" y="7032"/>
                </a:cubicBezTo>
                <a:close/>
                <a:moveTo>
                  <a:pt x="10292" y="2772"/>
                </a:moveTo>
                <a:lnTo>
                  <a:pt x="5986" y="2772"/>
                </a:lnTo>
                <a:cubicBezTo>
                  <a:pt x="5637" y="2772"/>
                  <a:pt x="5355" y="3050"/>
                  <a:pt x="5355" y="3393"/>
                </a:cubicBezTo>
                <a:lnTo>
                  <a:pt x="5355" y="3393"/>
                </a:lnTo>
                <a:cubicBezTo>
                  <a:pt x="5355" y="3736"/>
                  <a:pt x="5637" y="4014"/>
                  <a:pt x="5986" y="4014"/>
                </a:cubicBezTo>
                <a:lnTo>
                  <a:pt x="10292" y="4014"/>
                </a:lnTo>
                <a:cubicBezTo>
                  <a:pt x="10640" y="4014"/>
                  <a:pt x="10923" y="3736"/>
                  <a:pt x="10923" y="3393"/>
                </a:cubicBezTo>
                <a:cubicBezTo>
                  <a:pt x="10923" y="3050"/>
                  <a:pt x="10640" y="2772"/>
                  <a:pt x="10292" y="2772"/>
                </a:cubicBezTo>
                <a:close/>
                <a:moveTo>
                  <a:pt x="10292" y="5544"/>
                </a:moveTo>
                <a:lnTo>
                  <a:pt x="5986" y="5544"/>
                </a:lnTo>
                <a:cubicBezTo>
                  <a:pt x="5637" y="5544"/>
                  <a:pt x="5355" y="5822"/>
                  <a:pt x="5355" y="6165"/>
                </a:cubicBezTo>
                <a:lnTo>
                  <a:pt x="5355" y="6165"/>
                </a:lnTo>
                <a:cubicBezTo>
                  <a:pt x="5355" y="6508"/>
                  <a:pt x="5637" y="6786"/>
                  <a:pt x="5986" y="6786"/>
                </a:cubicBezTo>
                <a:lnTo>
                  <a:pt x="10292" y="6786"/>
                </a:lnTo>
                <a:cubicBezTo>
                  <a:pt x="10640" y="6786"/>
                  <a:pt x="10923" y="6508"/>
                  <a:pt x="10923" y="6165"/>
                </a:cubicBezTo>
                <a:cubicBezTo>
                  <a:pt x="10923" y="5822"/>
                  <a:pt x="10640" y="5544"/>
                  <a:pt x="10292" y="5544"/>
                </a:cubicBezTo>
                <a:close/>
                <a:moveTo>
                  <a:pt x="10292" y="8316"/>
                </a:moveTo>
                <a:lnTo>
                  <a:pt x="5986" y="8316"/>
                </a:lnTo>
                <a:cubicBezTo>
                  <a:pt x="5637" y="8316"/>
                  <a:pt x="5355" y="8594"/>
                  <a:pt x="5355" y="8937"/>
                </a:cubicBezTo>
                <a:lnTo>
                  <a:pt x="5355" y="8937"/>
                </a:lnTo>
                <a:cubicBezTo>
                  <a:pt x="5355" y="9280"/>
                  <a:pt x="5637" y="9558"/>
                  <a:pt x="5986" y="9558"/>
                </a:cubicBezTo>
                <a:lnTo>
                  <a:pt x="10292" y="9558"/>
                </a:lnTo>
                <a:cubicBezTo>
                  <a:pt x="10640" y="9558"/>
                  <a:pt x="10923" y="9280"/>
                  <a:pt x="10923" y="8937"/>
                </a:cubicBezTo>
                <a:cubicBezTo>
                  <a:pt x="10923" y="8594"/>
                  <a:pt x="10640" y="8316"/>
                  <a:pt x="10292" y="8316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E93EDFC4-A2E3-419C-8F73-ABE57A8BCCBB}"/>
              </a:ext>
            </a:extLst>
          </p:cNvPr>
          <p:cNvSpPr/>
          <p:nvPr/>
        </p:nvSpPr>
        <p:spPr bwMode="auto">
          <a:xfrm>
            <a:off x="3436072" y="3250760"/>
            <a:ext cx="584166" cy="427368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模块化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机电液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协同设计</a:t>
            </a: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98E7AF96-AD72-4DED-8F9D-71FCE7DA37AA}"/>
              </a:ext>
            </a:extLst>
          </p:cNvPr>
          <p:cNvSpPr/>
          <p:nvPr/>
        </p:nvSpPr>
        <p:spPr bwMode="auto">
          <a:xfrm>
            <a:off x="4020238" y="4072972"/>
            <a:ext cx="521211" cy="40155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三维设计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pic>
        <p:nvPicPr>
          <p:cNvPr id="238" name="圖片 32">
            <a:extLst>
              <a:ext uri="{FF2B5EF4-FFF2-40B4-BE49-F238E27FC236}">
                <a16:creationId xmlns:a16="http://schemas.microsoft.com/office/drawing/2014/main" id="{8305DA15-B803-4464-ACD7-34F381B781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317" b="79719" l="41388" r="89321">
                        <a14:foregroundMark x1="41388" y1="46854" x2="41388" y2="46854"/>
                        <a14:foregroundMark x1="48573" y1="40964" x2="48573" y2="40964"/>
                        <a14:foregroundMark x1="89321" y1="63119" x2="89321" y2="63119"/>
                        <a14:foregroundMark x1="76476" y1="79719" x2="76476" y2="79719"/>
                        <a14:foregroundMark x1="76476" y1="75837" x2="76476" y2="75837"/>
                        <a14:foregroundMark x1="75984" y1="73963" x2="75984" y2="73963"/>
                        <a14:foregroundMark x1="58907" y1="69210" x2="58907" y2="69210"/>
                        <a14:foregroundMark x1="71112" y1="59371" x2="71112" y2="59371"/>
                        <a14:foregroundMark x1="71112" y1="58367" x2="71112" y2="58367"/>
                        <a14:foregroundMark x1="70030" y1="57363" x2="70374" y2="58233"/>
                        <a14:foregroundMark x1="59055" y1="52610" x2="59055" y2="52610"/>
                        <a14:foregroundMark x1="58907" y1="51406" x2="58907" y2="51406"/>
                        <a14:foregroundMark x1="87303" y1="75971" x2="87303" y2="75971"/>
                        <a14:foregroundMark x1="87205" y1="74833" x2="87205" y2="74833"/>
                        <a14:foregroundMark x1="87057" y1="75167" x2="87057" y2="75167"/>
                        <a14:foregroundMark x1="86959" y1="73963" x2="86959" y2="73963"/>
                        <a14:foregroundMark x1="86959" y1="74632" x2="86959" y2="74632"/>
                        <a14:foregroundMark x1="87205" y1="75167" x2="87205" y2="75167"/>
                        <a14:foregroundMark x1="87205" y1="77041" x2="87205" y2="77041"/>
                        <a14:foregroundMark x1="42224" y1="44980" x2="42224" y2="44980"/>
                        <a14:foregroundMark x1="42372" y1="45649" x2="42372" y2="45649"/>
                        <a14:foregroundMark x1="42618" y1="47390" x2="42618" y2="47390"/>
                      </a14:backgroundRemoval>
                    </a14:imgEffect>
                  </a14:imgLayer>
                </a14:imgProps>
              </a:ext>
            </a:extLst>
          </a:blip>
          <a:srcRect l="37232" t="27584" r="6572" b="16109"/>
          <a:stretch/>
        </p:blipFill>
        <p:spPr>
          <a:xfrm flipH="1">
            <a:off x="3016215" y="3873391"/>
            <a:ext cx="1068404" cy="704813"/>
          </a:xfrm>
          <a:prstGeom prst="rect">
            <a:avLst/>
          </a:prstGeom>
          <a:ln w="9525">
            <a:noFill/>
          </a:ln>
        </p:spPr>
      </p:pic>
      <p:pic>
        <p:nvPicPr>
          <p:cNvPr id="239" name="Picture 2" descr="https://timgsa.baidu.com/timg?image&amp;quality=80&amp;size=b9999_10000&amp;sec=1585918379834&amp;di=8dba6284579fe7fe6c764f862f1d2fbb&amp;imgtype=0&amp;src=http%3A%2F%2Fwww.hnid.org%2Fwp-content%2Fuploads%2F2010%2F1122%2F20101122024548390.jpg">
            <a:extLst>
              <a:ext uri="{FF2B5EF4-FFF2-40B4-BE49-F238E27FC236}">
                <a16:creationId xmlns:a16="http://schemas.microsoft.com/office/drawing/2014/main" id="{9A46C92E-830C-493A-9296-EDAD47AE62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51" b="89351" l="364" r="98545">
                        <a14:foregroundMark x1="13636" y1="23896" x2="73455" y2="41039"/>
                        <a14:foregroundMark x1="6364" y1="21039" x2="2364" y2="26234"/>
                        <a14:foregroundMark x1="2364" y1="26234" x2="8364" y2="30390"/>
                        <a14:foregroundMark x1="8364" y1="30390" x2="11273" y2="23896"/>
                        <a14:foregroundMark x1="11273" y1="23896" x2="6182" y2="20779"/>
                        <a14:foregroundMark x1="6182" y1="20779" x2="5273" y2="20779"/>
                        <a14:foregroundMark x1="1273" y1="19481" x2="727" y2="48312"/>
                        <a14:foregroundMark x1="18182" y1="58701" x2="29091" y2="59481"/>
                        <a14:foregroundMark x1="29091" y1="59481" x2="42727" y2="55065"/>
                        <a14:foregroundMark x1="42727" y1="55065" x2="43818" y2="54545"/>
                        <a14:foregroundMark x1="77455" y1="52987" x2="94000" y2="53506"/>
                        <a14:foregroundMark x1="94000" y1="53506" x2="95818" y2="53247"/>
                        <a14:foregroundMark x1="91455" y1="49870" x2="98545" y2="51169"/>
                        <a14:foregroundMark x1="14909" y1="48831" x2="14909" y2="48831"/>
                        <a14:foregroundMark x1="15455" y1="45714" x2="13636" y2="51688"/>
                        <a14:foregroundMark x1="13636" y1="51688" x2="13636" y2="51688"/>
                        <a14:foregroundMark x1="15818" y1="46234" x2="20364" y2="44935"/>
                        <a14:foregroundMark x1="16000" y1="44675" x2="16000" y2="44675"/>
                        <a14:foregroundMark x1="17091" y1="44675" x2="17091" y2="44675"/>
                        <a14:foregroundMark x1="29273" y1="51429" x2="29273" y2="51429"/>
                        <a14:foregroundMark x1="27455" y1="53766" x2="60182" y2="51688"/>
                        <a14:foregroundMark x1="60182" y1="51688" x2="60182" y2="51688"/>
                        <a14:foregroundMark x1="60909" y1="51169" x2="60909" y2="511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175" b="13397"/>
          <a:stretch/>
        </p:blipFill>
        <p:spPr bwMode="auto">
          <a:xfrm flipH="1">
            <a:off x="2294187" y="2058088"/>
            <a:ext cx="667984" cy="375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0" name="Rectangle 239">
            <a:extLst>
              <a:ext uri="{FF2B5EF4-FFF2-40B4-BE49-F238E27FC236}">
                <a16:creationId xmlns:a16="http://schemas.microsoft.com/office/drawing/2014/main" id="{07A8BEFA-80CD-47F9-8C5C-9500618068C9}"/>
              </a:ext>
            </a:extLst>
          </p:cNvPr>
          <p:cNvSpPr/>
          <p:nvPr/>
        </p:nvSpPr>
        <p:spPr bwMode="auto">
          <a:xfrm>
            <a:off x="2634169" y="1838420"/>
            <a:ext cx="1499234" cy="24794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设计协同应用</a:t>
            </a:r>
          </a:p>
        </p:txBody>
      </p:sp>
      <p:sp>
        <p:nvSpPr>
          <p:cNvPr id="241" name="diagram-structure_16796">
            <a:extLst>
              <a:ext uri="{FF2B5EF4-FFF2-40B4-BE49-F238E27FC236}">
                <a16:creationId xmlns:a16="http://schemas.microsoft.com/office/drawing/2014/main" id="{4A02B2DF-937F-4ECC-AAF5-FF1FBAF01123}"/>
              </a:ext>
            </a:extLst>
          </p:cNvPr>
          <p:cNvSpPr>
            <a:spLocks noChangeAspect="1"/>
          </p:cNvSpPr>
          <p:nvPr/>
        </p:nvSpPr>
        <p:spPr bwMode="auto">
          <a:xfrm>
            <a:off x="3972679" y="2493066"/>
            <a:ext cx="272381" cy="379604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DA9D5B56-A256-4A6A-8A21-2D0DB36B4521}"/>
              </a:ext>
            </a:extLst>
          </p:cNvPr>
          <p:cNvSpPr/>
          <p:nvPr/>
        </p:nvSpPr>
        <p:spPr>
          <a:xfrm>
            <a:off x="4216906" y="2562917"/>
            <a:ext cx="413228" cy="234185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整站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架构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43" name="Straight Arrow Connector 242">
            <a:extLst>
              <a:ext uri="{FF2B5EF4-FFF2-40B4-BE49-F238E27FC236}">
                <a16:creationId xmlns:a16="http://schemas.microsoft.com/office/drawing/2014/main" id="{81EF7165-50BD-4CAA-A6C4-F06D59D26076}"/>
              </a:ext>
            </a:extLst>
          </p:cNvPr>
          <p:cNvCxnSpPr>
            <a:stCxn id="229" idx="3"/>
            <a:endCxn id="241" idx="49"/>
          </p:cNvCxnSpPr>
          <p:nvPr/>
        </p:nvCxnSpPr>
        <p:spPr bwMode="auto">
          <a:xfrm>
            <a:off x="3780409" y="2640813"/>
            <a:ext cx="210774" cy="6097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4" name="Connector: Elbow 243">
            <a:extLst>
              <a:ext uri="{FF2B5EF4-FFF2-40B4-BE49-F238E27FC236}">
                <a16:creationId xmlns:a16="http://schemas.microsoft.com/office/drawing/2014/main" id="{F65EEAFC-A0A6-40F6-AD49-A029D3209B57}"/>
              </a:ext>
            </a:extLst>
          </p:cNvPr>
          <p:cNvCxnSpPr>
            <a:stCxn id="242" idx="2"/>
            <a:endCxn id="236" idx="0"/>
          </p:cNvCxnSpPr>
          <p:nvPr/>
        </p:nvCxnSpPr>
        <p:spPr bwMode="auto">
          <a:xfrm rot="5400000">
            <a:off x="3849008" y="2676248"/>
            <a:ext cx="453658" cy="695364"/>
          </a:xfrm>
          <a:prstGeom prst="bentConnector3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4FD6AAF4-FCF9-4E71-9351-047D0722F4E9}"/>
              </a:ext>
            </a:extLst>
          </p:cNvPr>
          <p:cNvCxnSpPr>
            <a:stCxn id="236" idx="2"/>
          </p:cNvCxnSpPr>
          <p:nvPr/>
        </p:nvCxnSpPr>
        <p:spPr bwMode="auto">
          <a:xfrm>
            <a:off x="3728155" y="3678127"/>
            <a:ext cx="0" cy="358465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6" name="diagram-structure_16796">
            <a:extLst>
              <a:ext uri="{FF2B5EF4-FFF2-40B4-BE49-F238E27FC236}">
                <a16:creationId xmlns:a16="http://schemas.microsoft.com/office/drawing/2014/main" id="{C706A0DE-4071-4B04-80A2-CB6A50352FC1}"/>
              </a:ext>
            </a:extLst>
          </p:cNvPr>
          <p:cNvSpPr>
            <a:spLocks noChangeAspect="1"/>
          </p:cNvSpPr>
          <p:nvPr/>
        </p:nvSpPr>
        <p:spPr bwMode="auto">
          <a:xfrm>
            <a:off x="4041554" y="3290591"/>
            <a:ext cx="272381" cy="379604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F7485360-BACE-49E1-94FD-D15883E45D57}"/>
              </a:ext>
            </a:extLst>
          </p:cNvPr>
          <p:cNvSpPr/>
          <p:nvPr/>
        </p:nvSpPr>
        <p:spPr>
          <a:xfrm>
            <a:off x="4275962" y="3305783"/>
            <a:ext cx="494310" cy="35337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设计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BOM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pic>
        <p:nvPicPr>
          <p:cNvPr id="248" name="图片 19">
            <a:extLst>
              <a:ext uri="{FF2B5EF4-FFF2-40B4-BE49-F238E27FC236}">
                <a16:creationId xmlns:a16="http://schemas.microsoft.com/office/drawing/2014/main" id="{DCFEC1EB-C582-46C7-AFB0-434A3FAEC8F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093" b="71389" l="35313" r="83438">
                        <a14:foregroundMark x1="39271" y1="44722" x2="38646" y2="66667"/>
                        <a14:foregroundMark x1="38125" y1="43519" x2="38125" y2="43519"/>
                        <a14:foregroundMark x1="37396" y1="43519" x2="37396" y2="43519"/>
                        <a14:foregroundMark x1="46042" y1="42037" x2="46042" y2="42037"/>
                        <a14:foregroundMark x1="59062" y1="69444" x2="59062" y2="69444"/>
                        <a14:foregroundMark x1="54792" y1="69722" x2="54792" y2="69722"/>
                        <a14:foregroundMark x1="82396" y1="47593" x2="82396" y2="47593"/>
                        <a14:foregroundMark x1="83438" y1="35278" x2="83438" y2="35278"/>
                        <a14:foregroundMark x1="78125" y1="32222" x2="78125" y2="32222"/>
                        <a14:foregroundMark x1="79792" y1="30185" x2="79792" y2="30185"/>
                        <a14:foregroundMark x1="37813" y1="70648" x2="37813" y2="70648"/>
                        <a14:foregroundMark x1="39375" y1="69815" x2="39375" y2="69815"/>
                        <a14:foregroundMark x1="38958" y1="70000" x2="38958" y2="70000"/>
                        <a14:foregroundMark x1="37813" y1="68241" x2="37813" y2="68241"/>
                        <a14:foregroundMark x1="35313" y1="58333" x2="35313" y2="58333"/>
                        <a14:foregroundMark x1="53542" y1="71389" x2="53542" y2="71389"/>
                        <a14:foregroundMark x1="67344" y1="44722" x2="67344" y2="44722"/>
                        <a14:foregroundMark x1="67969" y1="44352" x2="67969" y2="44352"/>
                        <a14:foregroundMark x1="64635" y1="44815" x2="64635" y2="44815"/>
                        <a14:foregroundMark x1="63906" y1="44815" x2="63906" y2="44815"/>
                        <a14:foregroundMark x1="59792" y1="46667" x2="59792" y2="46667"/>
                        <a14:foregroundMark x1="60208" y1="45926" x2="60208" y2="45926"/>
                        <a14:foregroundMark x1="60365" y1="45926" x2="60365" y2="45926"/>
                        <a14:foregroundMark x1="60417" y1="45926" x2="60417" y2="45926"/>
                        <a14:foregroundMark x1="60938" y1="46944" x2="60938" y2="46944"/>
                        <a14:foregroundMark x1="60938" y1="46944" x2="60938" y2="46944"/>
                        <a14:foregroundMark x1="46615" y1="40741" x2="46615" y2="40741"/>
                        <a14:foregroundMark x1="71719" y1="56944" x2="71719" y2="56944"/>
                        <a14:backgroundMark x1="67031" y1="42963" x2="67031" y2="42963"/>
                        <a14:backgroundMark x1="63750" y1="44074" x2="63750" y2="44074"/>
                      </a14:backgroundRemoval>
                    </a14:imgEffect>
                  </a14:imgLayer>
                </a14:imgProps>
              </a:ext>
            </a:extLst>
          </a:blip>
          <a:srcRect l="34344" t="26938" r="13884" b="26077"/>
          <a:stretch/>
        </p:blipFill>
        <p:spPr>
          <a:xfrm flipH="1">
            <a:off x="1974494" y="2943380"/>
            <a:ext cx="567974" cy="3959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5000"/>
              </a:srgbClr>
            </a:outerShdw>
          </a:effectLst>
        </p:spPr>
      </p:pic>
      <p:sp>
        <p:nvSpPr>
          <p:cNvPr id="249" name="diagram-structure_16796">
            <a:extLst>
              <a:ext uri="{FF2B5EF4-FFF2-40B4-BE49-F238E27FC236}">
                <a16:creationId xmlns:a16="http://schemas.microsoft.com/office/drawing/2014/main" id="{E707E11A-7E52-43E3-96AF-6F8C0FC45C58}"/>
              </a:ext>
            </a:extLst>
          </p:cNvPr>
          <p:cNvSpPr>
            <a:spLocks noChangeAspect="1"/>
          </p:cNvSpPr>
          <p:nvPr/>
        </p:nvSpPr>
        <p:spPr bwMode="auto">
          <a:xfrm flipH="1">
            <a:off x="3046413" y="4950332"/>
            <a:ext cx="296689" cy="379604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rgbClr val="EB780A"/>
          </a:solidFill>
          <a:ln>
            <a:noFill/>
          </a:ln>
        </p:spPr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448FD86B-D1F9-4609-98C3-59B94744179A}"/>
              </a:ext>
            </a:extLst>
          </p:cNvPr>
          <p:cNvSpPr/>
          <p:nvPr/>
        </p:nvSpPr>
        <p:spPr>
          <a:xfrm>
            <a:off x="2640852" y="4976562"/>
            <a:ext cx="494310" cy="35337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仿真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BOM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51" name="Connector: Elbow 250">
            <a:extLst>
              <a:ext uri="{FF2B5EF4-FFF2-40B4-BE49-F238E27FC236}">
                <a16:creationId xmlns:a16="http://schemas.microsoft.com/office/drawing/2014/main" id="{91DA495E-D178-4073-91DB-26DB8F64982E}"/>
              </a:ext>
            </a:extLst>
          </p:cNvPr>
          <p:cNvCxnSpPr>
            <a:stCxn id="247" idx="2"/>
            <a:endCxn id="250" idx="0"/>
          </p:cNvCxnSpPr>
          <p:nvPr/>
        </p:nvCxnSpPr>
        <p:spPr bwMode="auto">
          <a:xfrm rot="5400000">
            <a:off x="3046861" y="3500304"/>
            <a:ext cx="1317405" cy="1635110"/>
          </a:xfrm>
          <a:prstGeom prst="bentConnector3">
            <a:avLst>
              <a:gd name="adj1" fmla="val 78905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2" name="Rectangle: Rounded Corners 251">
            <a:extLst>
              <a:ext uri="{FF2B5EF4-FFF2-40B4-BE49-F238E27FC236}">
                <a16:creationId xmlns:a16="http://schemas.microsoft.com/office/drawing/2014/main" id="{0995386A-727B-4832-9B79-E249D04ABCDF}"/>
              </a:ext>
            </a:extLst>
          </p:cNvPr>
          <p:cNvSpPr/>
          <p:nvPr/>
        </p:nvSpPr>
        <p:spPr bwMode="auto">
          <a:xfrm>
            <a:off x="3619749" y="4993309"/>
            <a:ext cx="903367" cy="363385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整机性能仿真</a:t>
            </a:r>
            <a:endParaRPr lang="en-US" altLang="zh-CN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与多系统平衡</a:t>
            </a:r>
            <a:endParaRPr lang="en-US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53" name="Rectangle: Rounded Corners 252">
            <a:extLst>
              <a:ext uri="{FF2B5EF4-FFF2-40B4-BE49-F238E27FC236}">
                <a16:creationId xmlns:a16="http://schemas.microsoft.com/office/drawing/2014/main" id="{C086BC3C-B643-4860-AC9D-F9975C55C376}"/>
              </a:ext>
            </a:extLst>
          </p:cNvPr>
          <p:cNvSpPr/>
          <p:nvPr/>
        </p:nvSpPr>
        <p:spPr bwMode="auto">
          <a:xfrm>
            <a:off x="2044337" y="5456209"/>
            <a:ext cx="701421" cy="353373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机电液控多学科联合仿真</a:t>
            </a:r>
            <a:endParaRPr lang="en-US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54" name="Rectangle: Rounded Corners 253">
            <a:extLst>
              <a:ext uri="{FF2B5EF4-FFF2-40B4-BE49-F238E27FC236}">
                <a16:creationId xmlns:a16="http://schemas.microsoft.com/office/drawing/2014/main" id="{666CB8EF-3D90-4059-AFA6-E2FE265D2E49}"/>
              </a:ext>
            </a:extLst>
          </p:cNvPr>
          <p:cNvSpPr/>
          <p:nvPr/>
        </p:nvSpPr>
        <p:spPr bwMode="auto">
          <a:xfrm>
            <a:off x="2817382" y="5456209"/>
            <a:ext cx="767061" cy="353372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子系统专业学科仿真</a:t>
            </a:r>
            <a:endParaRPr lang="en-US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55" name="Rectangle: Rounded Corners 254">
            <a:extLst>
              <a:ext uri="{FF2B5EF4-FFF2-40B4-BE49-F238E27FC236}">
                <a16:creationId xmlns:a16="http://schemas.microsoft.com/office/drawing/2014/main" id="{F36E635B-61DB-4F0D-B0E3-B58B90FB5653}"/>
              </a:ext>
            </a:extLst>
          </p:cNvPr>
          <p:cNvSpPr/>
          <p:nvPr/>
        </p:nvSpPr>
        <p:spPr bwMode="auto">
          <a:xfrm>
            <a:off x="3641657" y="5456209"/>
            <a:ext cx="881459" cy="353373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零部件基本性能仿真与优化</a:t>
            </a:r>
            <a:endParaRPr lang="en-US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220AF602-23F3-427B-A9B3-1E2815E2DDAF}"/>
              </a:ext>
            </a:extLst>
          </p:cNvPr>
          <p:cNvSpPr/>
          <p:nvPr/>
        </p:nvSpPr>
        <p:spPr bwMode="auto">
          <a:xfrm>
            <a:off x="1848243" y="4751514"/>
            <a:ext cx="1090909" cy="4842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仿真分析</a:t>
            </a:r>
            <a:endParaRPr lang="en-US" altLang="zh-CN" sz="1199" b="1" dirty="0">
              <a:solidFill>
                <a:srgbClr val="EB780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应用</a:t>
            </a:r>
          </a:p>
        </p:txBody>
      </p:sp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F9D34967-6F38-4054-B846-6290D37FB6B2}"/>
              </a:ext>
            </a:extLst>
          </p:cNvPr>
          <p:cNvCxnSpPr>
            <a:stCxn id="255" idx="1"/>
            <a:endCxn id="254" idx="3"/>
          </p:cNvCxnSpPr>
          <p:nvPr/>
        </p:nvCxnSpPr>
        <p:spPr bwMode="auto">
          <a:xfrm flipH="1">
            <a:off x="3584444" y="5632896"/>
            <a:ext cx="57215" cy="1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FF721937-D1DA-4740-BBA6-FAD6C7DF846F}"/>
              </a:ext>
            </a:extLst>
          </p:cNvPr>
          <p:cNvCxnSpPr>
            <a:stCxn id="254" idx="1"/>
            <a:endCxn id="253" idx="3"/>
          </p:cNvCxnSpPr>
          <p:nvPr/>
        </p:nvCxnSpPr>
        <p:spPr bwMode="auto">
          <a:xfrm flipH="1" flipV="1">
            <a:off x="2745758" y="5632896"/>
            <a:ext cx="71623" cy="1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4" name="Connector: Elbow 263">
            <a:extLst>
              <a:ext uri="{FF2B5EF4-FFF2-40B4-BE49-F238E27FC236}">
                <a16:creationId xmlns:a16="http://schemas.microsoft.com/office/drawing/2014/main" id="{522B368B-9DFC-40FF-81C8-8DE68AB97F42}"/>
              </a:ext>
            </a:extLst>
          </p:cNvPr>
          <p:cNvCxnSpPr>
            <a:stCxn id="253" idx="0"/>
            <a:endCxn id="252" idx="2"/>
          </p:cNvCxnSpPr>
          <p:nvPr/>
        </p:nvCxnSpPr>
        <p:spPr bwMode="auto">
          <a:xfrm rot="5400000" flipH="1" flipV="1">
            <a:off x="3183486" y="4568258"/>
            <a:ext cx="99513" cy="1676385"/>
          </a:xfrm>
          <a:prstGeom prst="bentConnector3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65" name="Rectangle 264">
            <a:extLst>
              <a:ext uri="{FF2B5EF4-FFF2-40B4-BE49-F238E27FC236}">
                <a16:creationId xmlns:a16="http://schemas.microsoft.com/office/drawing/2014/main" id="{0D862180-704C-4973-8E52-49624A8D6CB1}"/>
              </a:ext>
            </a:extLst>
          </p:cNvPr>
          <p:cNvSpPr/>
          <p:nvPr/>
        </p:nvSpPr>
        <p:spPr bwMode="auto">
          <a:xfrm>
            <a:off x="1964222" y="6009830"/>
            <a:ext cx="1183866" cy="31979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数物互联，虚实结合</a:t>
            </a:r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50C7965A-F893-4CB1-A6FC-9CE9DB944D61}"/>
              </a:ext>
            </a:extLst>
          </p:cNvPr>
          <p:cNvSpPr/>
          <p:nvPr/>
        </p:nvSpPr>
        <p:spPr>
          <a:xfrm>
            <a:off x="3223977" y="6021283"/>
            <a:ext cx="1755109" cy="31584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107944" tIns="53972" rIns="107944" bIns="53972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设计分析体验</a:t>
            </a:r>
            <a:endParaRPr lang="en-US" altLang="zh-CN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67" name="moving-arrows_21065">
            <a:extLst>
              <a:ext uri="{FF2B5EF4-FFF2-40B4-BE49-F238E27FC236}">
                <a16:creationId xmlns:a16="http://schemas.microsoft.com/office/drawing/2014/main" id="{92159EDF-D186-45DD-879F-D967BB3A8788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2383243" y="4547732"/>
            <a:ext cx="286888" cy="278945"/>
          </a:xfrm>
          <a:custGeom>
            <a:avLst/>
            <a:gdLst>
              <a:gd name="T0" fmla="*/ 1709 w 2386"/>
              <a:gd name="T1" fmla="*/ 1355 h 2444"/>
              <a:gd name="T2" fmla="*/ 1709 w 2386"/>
              <a:gd name="T3" fmla="*/ 959 h 2444"/>
              <a:gd name="T4" fmla="*/ 1002 w 2386"/>
              <a:gd name="T5" fmla="*/ 959 h 2444"/>
              <a:gd name="T6" fmla="*/ 1002 w 2386"/>
              <a:gd name="T7" fmla="*/ 396 h 2444"/>
              <a:gd name="T8" fmla="*/ 1709 w 2386"/>
              <a:gd name="T9" fmla="*/ 396 h 2444"/>
              <a:gd name="T10" fmla="*/ 1709 w 2386"/>
              <a:gd name="T11" fmla="*/ 0 h 2444"/>
              <a:gd name="T12" fmla="*/ 2386 w 2386"/>
              <a:gd name="T13" fmla="*/ 678 h 2444"/>
              <a:gd name="T14" fmla="*/ 1709 w 2386"/>
              <a:gd name="T15" fmla="*/ 1355 h 2444"/>
              <a:gd name="T16" fmla="*/ 0 w 2386"/>
              <a:gd name="T17" fmla="*/ 1766 h 2444"/>
              <a:gd name="T18" fmla="*/ 677 w 2386"/>
              <a:gd name="T19" fmla="*/ 2444 h 2444"/>
              <a:gd name="T20" fmla="*/ 677 w 2386"/>
              <a:gd name="T21" fmla="*/ 2048 h 2444"/>
              <a:gd name="T22" fmla="*/ 1384 w 2386"/>
              <a:gd name="T23" fmla="*/ 2048 h 2444"/>
              <a:gd name="T24" fmla="*/ 1384 w 2386"/>
              <a:gd name="T25" fmla="*/ 1484 h 2444"/>
              <a:gd name="T26" fmla="*/ 677 w 2386"/>
              <a:gd name="T27" fmla="*/ 1484 h 2444"/>
              <a:gd name="T28" fmla="*/ 677 w 2386"/>
              <a:gd name="T29" fmla="*/ 1088 h 2444"/>
              <a:gd name="T30" fmla="*/ 0 w 2386"/>
              <a:gd name="T31" fmla="*/ 1766 h 2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386" h="2444">
                <a:moveTo>
                  <a:pt x="1709" y="1355"/>
                </a:moveTo>
                <a:lnTo>
                  <a:pt x="1709" y="959"/>
                </a:lnTo>
                <a:lnTo>
                  <a:pt x="1002" y="959"/>
                </a:lnTo>
                <a:lnTo>
                  <a:pt x="1002" y="396"/>
                </a:lnTo>
                <a:lnTo>
                  <a:pt x="1709" y="396"/>
                </a:lnTo>
                <a:lnTo>
                  <a:pt x="1709" y="0"/>
                </a:lnTo>
                <a:lnTo>
                  <a:pt x="2386" y="678"/>
                </a:lnTo>
                <a:lnTo>
                  <a:pt x="1709" y="1355"/>
                </a:lnTo>
                <a:close/>
                <a:moveTo>
                  <a:pt x="0" y="1766"/>
                </a:moveTo>
                <a:lnTo>
                  <a:pt x="677" y="2444"/>
                </a:lnTo>
                <a:lnTo>
                  <a:pt x="677" y="2048"/>
                </a:lnTo>
                <a:lnTo>
                  <a:pt x="1384" y="2048"/>
                </a:lnTo>
                <a:lnTo>
                  <a:pt x="1384" y="1484"/>
                </a:lnTo>
                <a:lnTo>
                  <a:pt x="677" y="1484"/>
                </a:lnTo>
                <a:lnTo>
                  <a:pt x="677" y="1088"/>
                </a:lnTo>
                <a:lnTo>
                  <a:pt x="0" y="176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68" name="moving-arrows_21065">
            <a:extLst>
              <a:ext uri="{FF2B5EF4-FFF2-40B4-BE49-F238E27FC236}">
                <a16:creationId xmlns:a16="http://schemas.microsoft.com/office/drawing/2014/main" id="{5F7DB63D-620F-4DD3-9AD0-A764DFDC2CB3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3850486" y="5795014"/>
            <a:ext cx="286888" cy="278945"/>
          </a:xfrm>
          <a:custGeom>
            <a:avLst/>
            <a:gdLst>
              <a:gd name="T0" fmla="*/ 1709 w 2386"/>
              <a:gd name="T1" fmla="*/ 1355 h 2444"/>
              <a:gd name="T2" fmla="*/ 1709 w 2386"/>
              <a:gd name="T3" fmla="*/ 959 h 2444"/>
              <a:gd name="T4" fmla="*/ 1002 w 2386"/>
              <a:gd name="T5" fmla="*/ 959 h 2444"/>
              <a:gd name="T6" fmla="*/ 1002 w 2386"/>
              <a:gd name="T7" fmla="*/ 396 h 2444"/>
              <a:gd name="T8" fmla="*/ 1709 w 2386"/>
              <a:gd name="T9" fmla="*/ 396 h 2444"/>
              <a:gd name="T10" fmla="*/ 1709 w 2386"/>
              <a:gd name="T11" fmla="*/ 0 h 2444"/>
              <a:gd name="T12" fmla="*/ 2386 w 2386"/>
              <a:gd name="T13" fmla="*/ 678 h 2444"/>
              <a:gd name="T14" fmla="*/ 1709 w 2386"/>
              <a:gd name="T15" fmla="*/ 1355 h 2444"/>
              <a:gd name="T16" fmla="*/ 0 w 2386"/>
              <a:gd name="T17" fmla="*/ 1766 h 2444"/>
              <a:gd name="T18" fmla="*/ 677 w 2386"/>
              <a:gd name="T19" fmla="*/ 2444 h 2444"/>
              <a:gd name="T20" fmla="*/ 677 w 2386"/>
              <a:gd name="T21" fmla="*/ 2048 h 2444"/>
              <a:gd name="T22" fmla="*/ 1384 w 2386"/>
              <a:gd name="T23" fmla="*/ 2048 h 2444"/>
              <a:gd name="T24" fmla="*/ 1384 w 2386"/>
              <a:gd name="T25" fmla="*/ 1484 h 2444"/>
              <a:gd name="T26" fmla="*/ 677 w 2386"/>
              <a:gd name="T27" fmla="*/ 1484 h 2444"/>
              <a:gd name="T28" fmla="*/ 677 w 2386"/>
              <a:gd name="T29" fmla="*/ 1088 h 2444"/>
              <a:gd name="T30" fmla="*/ 0 w 2386"/>
              <a:gd name="T31" fmla="*/ 1766 h 2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386" h="2444">
                <a:moveTo>
                  <a:pt x="1709" y="1355"/>
                </a:moveTo>
                <a:lnTo>
                  <a:pt x="1709" y="959"/>
                </a:lnTo>
                <a:lnTo>
                  <a:pt x="1002" y="959"/>
                </a:lnTo>
                <a:lnTo>
                  <a:pt x="1002" y="396"/>
                </a:lnTo>
                <a:lnTo>
                  <a:pt x="1709" y="396"/>
                </a:lnTo>
                <a:lnTo>
                  <a:pt x="1709" y="0"/>
                </a:lnTo>
                <a:lnTo>
                  <a:pt x="2386" y="678"/>
                </a:lnTo>
                <a:lnTo>
                  <a:pt x="1709" y="1355"/>
                </a:lnTo>
                <a:close/>
                <a:moveTo>
                  <a:pt x="0" y="1766"/>
                </a:moveTo>
                <a:lnTo>
                  <a:pt x="677" y="2444"/>
                </a:lnTo>
                <a:lnTo>
                  <a:pt x="677" y="2048"/>
                </a:lnTo>
                <a:lnTo>
                  <a:pt x="1384" y="2048"/>
                </a:lnTo>
                <a:lnTo>
                  <a:pt x="1384" y="1484"/>
                </a:lnTo>
                <a:lnTo>
                  <a:pt x="677" y="1484"/>
                </a:lnTo>
                <a:lnTo>
                  <a:pt x="677" y="1088"/>
                </a:lnTo>
                <a:lnTo>
                  <a:pt x="0" y="176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F7D52691-2D88-4277-B394-8D132CB62E57}"/>
              </a:ext>
            </a:extLst>
          </p:cNvPr>
          <p:cNvSpPr/>
          <p:nvPr/>
        </p:nvSpPr>
        <p:spPr>
          <a:xfrm>
            <a:off x="5484824" y="6029570"/>
            <a:ext cx="5003089" cy="30898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107944" tIns="53972" rIns="107944" bIns="53972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工艺工厂体验</a:t>
            </a:r>
            <a:endParaRPr lang="en-US" altLang="zh-CN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70" name="moving-arrows_21065">
            <a:extLst>
              <a:ext uri="{FF2B5EF4-FFF2-40B4-BE49-F238E27FC236}">
                <a16:creationId xmlns:a16="http://schemas.microsoft.com/office/drawing/2014/main" id="{22F96B59-6EE7-4C7E-A095-A63F8456B101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5884013" y="5749011"/>
            <a:ext cx="286888" cy="278945"/>
          </a:xfrm>
          <a:custGeom>
            <a:avLst/>
            <a:gdLst>
              <a:gd name="T0" fmla="*/ 1709 w 2386"/>
              <a:gd name="T1" fmla="*/ 1355 h 2444"/>
              <a:gd name="T2" fmla="*/ 1709 w 2386"/>
              <a:gd name="T3" fmla="*/ 959 h 2444"/>
              <a:gd name="T4" fmla="*/ 1002 w 2386"/>
              <a:gd name="T5" fmla="*/ 959 h 2444"/>
              <a:gd name="T6" fmla="*/ 1002 w 2386"/>
              <a:gd name="T7" fmla="*/ 396 h 2444"/>
              <a:gd name="T8" fmla="*/ 1709 w 2386"/>
              <a:gd name="T9" fmla="*/ 396 h 2444"/>
              <a:gd name="T10" fmla="*/ 1709 w 2386"/>
              <a:gd name="T11" fmla="*/ 0 h 2444"/>
              <a:gd name="T12" fmla="*/ 2386 w 2386"/>
              <a:gd name="T13" fmla="*/ 678 h 2444"/>
              <a:gd name="T14" fmla="*/ 1709 w 2386"/>
              <a:gd name="T15" fmla="*/ 1355 h 2444"/>
              <a:gd name="T16" fmla="*/ 0 w 2386"/>
              <a:gd name="T17" fmla="*/ 1766 h 2444"/>
              <a:gd name="T18" fmla="*/ 677 w 2386"/>
              <a:gd name="T19" fmla="*/ 2444 h 2444"/>
              <a:gd name="T20" fmla="*/ 677 w 2386"/>
              <a:gd name="T21" fmla="*/ 2048 h 2444"/>
              <a:gd name="T22" fmla="*/ 1384 w 2386"/>
              <a:gd name="T23" fmla="*/ 2048 h 2444"/>
              <a:gd name="T24" fmla="*/ 1384 w 2386"/>
              <a:gd name="T25" fmla="*/ 1484 h 2444"/>
              <a:gd name="T26" fmla="*/ 677 w 2386"/>
              <a:gd name="T27" fmla="*/ 1484 h 2444"/>
              <a:gd name="T28" fmla="*/ 677 w 2386"/>
              <a:gd name="T29" fmla="*/ 1088 h 2444"/>
              <a:gd name="T30" fmla="*/ 0 w 2386"/>
              <a:gd name="T31" fmla="*/ 1766 h 2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386" h="2444">
                <a:moveTo>
                  <a:pt x="1709" y="1355"/>
                </a:moveTo>
                <a:lnTo>
                  <a:pt x="1709" y="959"/>
                </a:lnTo>
                <a:lnTo>
                  <a:pt x="1002" y="959"/>
                </a:lnTo>
                <a:lnTo>
                  <a:pt x="1002" y="396"/>
                </a:lnTo>
                <a:lnTo>
                  <a:pt x="1709" y="396"/>
                </a:lnTo>
                <a:lnTo>
                  <a:pt x="1709" y="0"/>
                </a:lnTo>
                <a:lnTo>
                  <a:pt x="2386" y="678"/>
                </a:lnTo>
                <a:lnTo>
                  <a:pt x="1709" y="1355"/>
                </a:lnTo>
                <a:close/>
                <a:moveTo>
                  <a:pt x="0" y="1766"/>
                </a:moveTo>
                <a:lnTo>
                  <a:pt x="677" y="2444"/>
                </a:lnTo>
                <a:lnTo>
                  <a:pt x="677" y="2048"/>
                </a:lnTo>
                <a:lnTo>
                  <a:pt x="1384" y="2048"/>
                </a:lnTo>
                <a:lnTo>
                  <a:pt x="1384" y="1484"/>
                </a:lnTo>
                <a:lnTo>
                  <a:pt x="677" y="1484"/>
                </a:lnTo>
                <a:lnTo>
                  <a:pt x="677" y="1088"/>
                </a:lnTo>
                <a:lnTo>
                  <a:pt x="0" y="176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71" name="moving-arrows_21065">
            <a:extLst>
              <a:ext uri="{FF2B5EF4-FFF2-40B4-BE49-F238E27FC236}">
                <a16:creationId xmlns:a16="http://schemas.microsoft.com/office/drawing/2014/main" id="{E2BCD037-CF1B-4570-88F6-9E7254F1F571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9749536" y="5738366"/>
            <a:ext cx="286888" cy="278945"/>
          </a:xfrm>
          <a:custGeom>
            <a:avLst/>
            <a:gdLst>
              <a:gd name="T0" fmla="*/ 1709 w 2386"/>
              <a:gd name="T1" fmla="*/ 1355 h 2444"/>
              <a:gd name="T2" fmla="*/ 1709 w 2386"/>
              <a:gd name="T3" fmla="*/ 959 h 2444"/>
              <a:gd name="T4" fmla="*/ 1002 w 2386"/>
              <a:gd name="T5" fmla="*/ 959 h 2444"/>
              <a:gd name="T6" fmla="*/ 1002 w 2386"/>
              <a:gd name="T7" fmla="*/ 396 h 2444"/>
              <a:gd name="T8" fmla="*/ 1709 w 2386"/>
              <a:gd name="T9" fmla="*/ 396 h 2444"/>
              <a:gd name="T10" fmla="*/ 1709 w 2386"/>
              <a:gd name="T11" fmla="*/ 0 h 2444"/>
              <a:gd name="T12" fmla="*/ 2386 w 2386"/>
              <a:gd name="T13" fmla="*/ 678 h 2444"/>
              <a:gd name="T14" fmla="*/ 1709 w 2386"/>
              <a:gd name="T15" fmla="*/ 1355 h 2444"/>
              <a:gd name="T16" fmla="*/ 0 w 2386"/>
              <a:gd name="T17" fmla="*/ 1766 h 2444"/>
              <a:gd name="T18" fmla="*/ 677 w 2386"/>
              <a:gd name="T19" fmla="*/ 2444 h 2444"/>
              <a:gd name="T20" fmla="*/ 677 w 2386"/>
              <a:gd name="T21" fmla="*/ 2048 h 2444"/>
              <a:gd name="T22" fmla="*/ 1384 w 2386"/>
              <a:gd name="T23" fmla="*/ 2048 h 2444"/>
              <a:gd name="T24" fmla="*/ 1384 w 2386"/>
              <a:gd name="T25" fmla="*/ 1484 h 2444"/>
              <a:gd name="T26" fmla="*/ 677 w 2386"/>
              <a:gd name="T27" fmla="*/ 1484 h 2444"/>
              <a:gd name="T28" fmla="*/ 677 w 2386"/>
              <a:gd name="T29" fmla="*/ 1088 h 2444"/>
              <a:gd name="T30" fmla="*/ 0 w 2386"/>
              <a:gd name="T31" fmla="*/ 1766 h 2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386" h="2444">
                <a:moveTo>
                  <a:pt x="1709" y="1355"/>
                </a:moveTo>
                <a:lnTo>
                  <a:pt x="1709" y="959"/>
                </a:lnTo>
                <a:lnTo>
                  <a:pt x="1002" y="959"/>
                </a:lnTo>
                <a:lnTo>
                  <a:pt x="1002" y="396"/>
                </a:lnTo>
                <a:lnTo>
                  <a:pt x="1709" y="396"/>
                </a:lnTo>
                <a:lnTo>
                  <a:pt x="1709" y="0"/>
                </a:lnTo>
                <a:lnTo>
                  <a:pt x="2386" y="678"/>
                </a:lnTo>
                <a:lnTo>
                  <a:pt x="1709" y="1355"/>
                </a:lnTo>
                <a:close/>
                <a:moveTo>
                  <a:pt x="0" y="1766"/>
                </a:moveTo>
                <a:lnTo>
                  <a:pt x="677" y="2444"/>
                </a:lnTo>
                <a:lnTo>
                  <a:pt x="677" y="2048"/>
                </a:lnTo>
                <a:lnTo>
                  <a:pt x="1384" y="2048"/>
                </a:lnTo>
                <a:lnTo>
                  <a:pt x="1384" y="1484"/>
                </a:lnTo>
                <a:lnTo>
                  <a:pt x="677" y="1484"/>
                </a:lnTo>
                <a:lnTo>
                  <a:pt x="677" y="1088"/>
                </a:lnTo>
                <a:lnTo>
                  <a:pt x="0" y="176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D24B6218-D25A-46F7-8511-95025268D07D}"/>
              </a:ext>
            </a:extLst>
          </p:cNvPr>
          <p:cNvSpPr/>
          <p:nvPr/>
        </p:nvSpPr>
        <p:spPr>
          <a:xfrm>
            <a:off x="10993649" y="6017331"/>
            <a:ext cx="996441" cy="3197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107944" tIns="53972" rIns="107944" bIns="53972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面向客户体验</a:t>
            </a:r>
            <a:endParaRPr lang="en-US" altLang="zh-CN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73" name="moving-arrows_21065">
            <a:extLst>
              <a:ext uri="{FF2B5EF4-FFF2-40B4-BE49-F238E27FC236}">
                <a16:creationId xmlns:a16="http://schemas.microsoft.com/office/drawing/2014/main" id="{A92C0ED9-70AB-4E69-9587-D4BC465BD45D}"/>
              </a:ext>
            </a:extLst>
          </p:cNvPr>
          <p:cNvSpPr>
            <a:spLocks noChangeAspect="1"/>
          </p:cNvSpPr>
          <p:nvPr/>
        </p:nvSpPr>
        <p:spPr bwMode="auto">
          <a:xfrm rot="5400000">
            <a:off x="11421588" y="5749011"/>
            <a:ext cx="286888" cy="278945"/>
          </a:xfrm>
          <a:custGeom>
            <a:avLst/>
            <a:gdLst>
              <a:gd name="T0" fmla="*/ 1709 w 2386"/>
              <a:gd name="T1" fmla="*/ 1355 h 2444"/>
              <a:gd name="T2" fmla="*/ 1709 w 2386"/>
              <a:gd name="T3" fmla="*/ 959 h 2444"/>
              <a:gd name="T4" fmla="*/ 1002 w 2386"/>
              <a:gd name="T5" fmla="*/ 959 h 2444"/>
              <a:gd name="T6" fmla="*/ 1002 w 2386"/>
              <a:gd name="T7" fmla="*/ 396 h 2444"/>
              <a:gd name="T8" fmla="*/ 1709 w 2386"/>
              <a:gd name="T9" fmla="*/ 396 h 2444"/>
              <a:gd name="T10" fmla="*/ 1709 w 2386"/>
              <a:gd name="T11" fmla="*/ 0 h 2444"/>
              <a:gd name="T12" fmla="*/ 2386 w 2386"/>
              <a:gd name="T13" fmla="*/ 678 h 2444"/>
              <a:gd name="T14" fmla="*/ 1709 w 2386"/>
              <a:gd name="T15" fmla="*/ 1355 h 2444"/>
              <a:gd name="T16" fmla="*/ 0 w 2386"/>
              <a:gd name="T17" fmla="*/ 1766 h 2444"/>
              <a:gd name="T18" fmla="*/ 677 w 2386"/>
              <a:gd name="T19" fmla="*/ 2444 h 2444"/>
              <a:gd name="T20" fmla="*/ 677 w 2386"/>
              <a:gd name="T21" fmla="*/ 2048 h 2444"/>
              <a:gd name="T22" fmla="*/ 1384 w 2386"/>
              <a:gd name="T23" fmla="*/ 2048 h 2444"/>
              <a:gd name="T24" fmla="*/ 1384 w 2386"/>
              <a:gd name="T25" fmla="*/ 1484 h 2444"/>
              <a:gd name="T26" fmla="*/ 677 w 2386"/>
              <a:gd name="T27" fmla="*/ 1484 h 2444"/>
              <a:gd name="T28" fmla="*/ 677 w 2386"/>
              <a:gd name="T29" fmla="*/ 1088 h 2444"/>
              <a:gd name="T30" fmla="*/ 0 w 2386"/>
              <a:gd name="T31" fmla="*/ 1766 h 2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386" h="2444">
                <a:moveTo>
                  <a:pt x="1709" y="1355"/>
                </a:moveTo>
                <a:lnTo>
                  <a:pt x="1709" y="959"/>
                </a:lnTo>
                <a:lnTo>
                  <a:pt x="1002" y="959"/>
                </a:lnTo>
                <a:lnTo>
                  <a:pt x="1002" y="396"/>
                </a:lnTo>
                <a:lnTo>
                  <a:pt x="1709" y="396"/>
                </a:lnTo>
                <a:lnTo>
                  <a:pt x="1709" y="0"/>
                </a:lnTo>
                <a:lnTo>
                  <a:pt x="2386" y="678"/>
                </a:lnTo>
                <a:lnTo>
                  <a:pt x="1709" y="1355"/>
                </a:lnTo>
                <a:close/>
                <a:moveTo>
                  <a:pt x="0" y="1766"/>
                </a:moveTo>
                <a:lnTo>
                  <a:pt x="677" y="2444"/>
                </a:lnTo>
                <a:lnTo>
                  <a:pt x="677" y="2048"/>
                </a:lnTo>
                <a:lnTo>
                  <a:pt x="1384" y="2048"/>
                </a:lnTo>
                <a:lnTo>
                  <a:pt x="1384" y="1484"/>
                </a:lnTo>
                <a:lnTo>
                  <a:pt x="677" y="1484"/>
                </a:lnTo>
                <a:lnTo>
                  <a:pt x="677" y="1088"/>
                </a:lnTo>
                <a:lnTo>
                  <a:pt x="0" y="1766"/>
                </a:lnTo>
                <a:close/>
              </a:path>
            </a:pathLst>
          </a:custGeom>
          <a:solidFill>
            <a:srgbClr val="A5CF4E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799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274" name="diagram-structure_16796">
            <a:extLst>
              <a:ext uri="{FF2B5EF4-FFF2-40B4-BE49-F238E27FC236}">
                <a16:creationId xmlns:a16="http://schemas.microsoft.com/office/drawing/2014/main" id="{FBC42A25-C98B-4239-9AD4-B5B4F8373175}"/>
              </a:ext>
            </a:extLst>
          </p:cNvPr>
          <p:cNvSpPr>
            <a:spLocks noChangeAspect="1"/>
          </p:cNvSpPr>
          <p:nvPr/>
        </p:nvSpPr>
        <p:spPr bwMode="auto">
          <a:xfrm>
            <a:off x="5033631" y="2187894"/>
            <a:ext cx="302845" cy="422060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rgbClr val="871E50"/>
          </a:solidFill>
          <a:ln>
            <a:noFill/>
          </a:ln>
        </p:spPr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1C568390-33DB-44AF-970D-0AFDEE6D8B23}"/>
              </a:ext>
            </a:extLst>
          </p:cNvPr>
          <p:cNvSpPr/>
          <p:nvPr/>
        </p:nvSpPr>
        <p:spPr>
          <a:xfrm>
            <a:off x="5259071" y="2251427"/>
            <a:ext cx="494310" cy="35337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BOM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80A7AA6A-BEAC-481A-828C-B69E7791BD2D}"/>
              </a:ext>
            </a:extLst>
          </p:cNvPr>
          <p:cNvSpPr/>
          <p:nvPr/>
        </p:nvSpPr>
        <p:spPr bwMode="auto">
          <a:xfrm>
            <a:off x="5217083" y="1826816"/>
            <a:ext cx="1598642" cy="27941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工艺管理应用</a:t>
            </a:r>
          </a:p>
        </p:txBody>
      </p:sp>
      <p:cxnSp>
        <p:nvCxnSpPr>
          <p:cNvPr id="277" name="Connector: Elbow 276">
            <a:extLst>
              <a:ext uri="{FF2B5EF4-FFF2-40B4-BE49-F238E27FC236}">
                <a16:creationId xmlns:a16="http://schemas.microsoft.com/office/drawing/2014/main" id="{92E44F9C-8BEF-46CE-B462-A7C7440BBB7D}"/>
              </a:ext>
            </a:extLst>
          </p:cNvPr>
          <p:cNvCxnSpPr>
            <a:stCxn id="247" idx="3"/>
            <a:endCxn id="275" idx="2"/>
          </p:cNvCxnSpPr>
          <p:nvPr/>
        </p:nvCxnSpPr>
        <p:spPr bwMode="auto">
          <a:xfrm flipV="1">
            <a:off x="4770270" y="2604801"/>
            <a:ext cx="735955" cy="877669"/>
          </a:xfrm>
          <a:prstGeom prst="bentConnector2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8" name="hierarchical-structure_1549">
            <a:extLst>
              <a:ext uri="{FF2B5EF4-FFF2-40B4-BE49-F238E27FC236}">
                <a16:creationId xmlns:a16="http://schemas.microsoft.com/office/drawing/2014/main" id="{F4413FBF-2388-48E0-A83F-05B7CA3732C5}"/>
              </a:ext>
            </a:extLst>
          </p:cNvPr>
          <p:cNvSpPr>
            <a:spLocks noChangeAspect="1"/>
          </p:cNvSpPr>
          <p:nvPr/>
        </p:nvSpPr>
        <p:spPr bwMode="auto">
          <a:xfrm>
            <a:off x="5970791" y="2758109"/>
            <a:ext cx="354408" cy="289477"/>
          </a:xfrm>
          <a:custGeom>
            <a:avLst/>
            <a:gdLst>
              <a:gd name="T0" fmla="*/ 278945 h 440259"/>
              <a:gd name="T1" fmla="*/ 278945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278945 h 440259"/>
              <a:gd name="T41" fmla="*/ 278945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278945 h 440259"/>
              <a:gd name="T49" fmla="*/ 278945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278945 h 440259"/>
              <a:gd name="T71" fmla="*/ 278945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278945 h 440259"/>
              <a:gd name="T89" fmla="*/ 278945 h 440259"/>
              <a:gd name="T90" fmla="*/ 278945 h 440259"/>
              <a:gd name="T91" fmla="*/ 278945 h 440259"/>
              <a:gd name="T92" fmla="*/ 278945 h 440259"/>
              <a:gd name="T93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27" h="200">
                <a:moveTo>
                  <a:pt x="311" y="168"/>
                </a:moveTo>
                <a:cubicBezTo>
                  <a:pt x="307" y="168"/>
                  <a:pt x="304" y="169"/>
                  <a:pt x="301" y="171"/>
                </a:cubicBezTo>
                <a:lnTo>
                  <a:pt x="249" y="119"/>
                </a:lnTo>
                <a:cubicBezTo>
                  <a:pt x="255" y="116"/>
                  <a:pt x="259" y="109"/>
                  <a:pt x="259" y="102"/>
                </a:cubicBezTo>
                <a:cubicBezTo>
                  <a:pt x="259" y="92"/>
                  <a:pt x="251" y="84"/>
                  <a:pt x="241" y="84"/>
                </a:cubicBezTo>
                <a:cubicBezTo>
                  <a:pt x="237" y="84"/>
                  <a:pt x="234" y="84"/>
                  <a:pt x="232" y="86"/>
                </a:cubicBezTo>
                <a:lnTo>
                  <a:pt x="192" y="46"/>
                </a:lnTo>
                <a:cubicBezTo>
                  <a:pt x="196" y="42"/>
                  <a:pt x="199" y="36"/>
                  <a:pt x="199" y="29"/>
                </a:cubicBezTo>
                <a:cubicBezTo>
                  <a:pt x="199" y="13"/>
                  <a:pt x="186" y="0"/>
                  <a:pt x="170" y="0"/>
                </a:cubicBezTo>
                <a:cubicBezTo>
                  <a:pt x="154" y="0"/>
                  <a:pt x="141" y="13"/>
                  <a:pt x="141" y="29"/>
                </a:cubicBezTo>
                <a:cubicBezTo>
                  <a:pt x="141" y="36"/>
                  <a:pt x="144" y="42"/>
                  <a:pt x="148" y="46"/>
                </a:cubicBezTo>
                <a:lnTo>
                  <a:pt x="107" y="87"/>
                </a:lnTo>
                <a:cubicBezTo>
                  <a:pt x="104" y="85"/>
                  <a:pt x="101" y="84"/>
                  <a:pt x="97" y="84"/>
                </a:cubicBezTo>
                <a:cubicBezTo>
                  <a:pt x="86" y="84"/>
                  <a:pt x="78" y="92"/>
                  <a:pt x="78" y="102"/>
                </a:cubicBezTo>
                <a:cubicBezTo>
                  <a:pt x="78" y="108"/>
                  <a:pt x="80" y="112"/>
                  <a:pt x="84" y="116"/>
                </a:cubicBezTo>
                <a:lnTo>
                  <a:pt x="27" y="173"/>
                </a:lnTo>
                <a:cubicBezTo>
                  <a:pt x="24" y="170"/>
                  <a:pt x="20" y="168"/>
                  <a:pt x="16" y="168"/>
                </a:cubicBezTo>
                <a:cubicBezTo>
                  <a:pt x="7" y="168"/>
                  <a:pt x="0" y="175"/>
                  <a:pt x="0" y="184"/>
                </a:cubicBezTo>
                <a:cubicBezTo>
                  <a:pt x="0" y="193"/>
                  <a:pt x="7" y="200"/>
                  <a:pt x="16" y="200"/>
                </a:cubicBezTo>
                <a:cubicBezTo>
                  <a:pt x="25" y="200"/>
                  <a:pt x="32" y="193"/>
                  <a:pt x="32" y="184"/>
                </a:cubicBezTo>
                <a:cubicBezTo>
                  <a:pt x="32" y="182"/>
                  <a:pt x="32" y="180"/>
                  <a:pt x="31" y="178"/>
                </a:cubicBezTo>
                <a:lnTo>
                  <a:pt x="75" y="134"/>
                </a:lnTo>
                <a:lnTo>
                  <a:pt x="61" y="169"/>
                </a:lnTo>
                <a:cubicBezTo>
                  <a:pt x="59" y="169"/>
                  <a:pt x="57" y="168"/>
                  <a:pt x="55" y="168"/>
                </a:cubicBezTo>
                <a:cubicBezTo>
                  <a:pt x="46" y="168"/>
                  <a:pt x="39" y="175"/>
                  <a:pt x="39" y="184"/>
                </a:cubicBezTo>
                <a:cubicBezTo>
                  <a:pt x="39" y="193"/>
                  <a:pt x="46" y="200"/>
                  <a:pt x="55" y="200"/>
                </a:cubicBezTo>
                <a:cubicBezTo>
                  <a:pt x="64" y="200"/>
                  <a:pt x="71" y="193"/>
                  <a:pt x="71" y="184"/>
                </a:cubicBezTo>
                <a:cubicBezTo>
                  <a:pt x="71" y="180"/>
                  <a:pt x="69" y="176"/>
                  <a:pt x="67" y="174"/>
                </a:cubicBezTo>
                <a:lnTo>
                  <a:pt x="88" y="119"/>
                </a:lnTo>
                <a:cubicBezTo>
                  <a:pt x="91" y="120"/>
                  <a:pt x="94" y="121"/>
                  <a:pt x="97" y="121"/>
                </a:cubicBezTo>
                <a:cubicBezTo>
                  <a:pt x="107" y="121"/>
                  <a:pt x="115" y="113"/>
                  <a:pt x="115" y="102"/>
                </a:cubicBezTo>
                <a:cubicBezTo>
                  <a:pt x="115" y="98"/>
                  <a:pt x="114" y="95"/>
                  <a:pt x="112" y="92"/>
                </a:cubicBezTo>
                <a:lnTo>
                  <a:pt x="152" y="51"/>
                </a:lnTo>
                <a:cubicBezTo>
                  <a:pt x="154" y="52"/>
                  <a:pt x="155" y="53"/>
                  <a:pt x="157" y="54"/>
                </a:cubicBezTo>
                <a:lnTo>
                  <a:pt x="145" y="84"/>
                </a:lnTo>
                <a:cubicBezTo>
                  <a:pt x="144" y="84"/>
                  <a:pt x="143" y="84"/>
                  <a:pt x="141" y="84"/>
                </a:cubicBezTo>
                <a:cubicBezTo>
                  <a:pt x="131" y="84"/>
                  <a:pt x="123" y="92"/>
                  <a:pt x="123" y="102"/>
                </a:cubicBezTo>
                <a:cubicBezTo>
                  <a:pt x="123" y="111"/>
                  <a:pt x="128" y="118"/>
                  <a:pt x="136" y="120"/>
                </a:cubicBezTo>
                <a:lnTo>
                  <a:pt x="111" y="171"/>
                </a:lnTo>
                <a:cubicBezTo>
                  <a:pt x="108" y="169"/>
                  <a:pt x="105" y="168"/>
                  <a:pt x="102" y="168"/>
                </a:cubicBezTo>
                <a:cubicBezTo>
                  <a:pt x="93" y="168"/>
                  <a:pt x="85" y="175"/>
                  <a:pt x="85" y="184"/>
                </a:cubicBezTo>
                <a:cubicBezTo>
                  <a:pt x="85" y="193"/>
                  <a:pt x="93" y="200"/>
                  <a:pt x="102" y="200"/>
                </a:cubicBezTo>
                <a:cubicBezTo>
                  <a:pt x="110" y="200"/>
                  <a:pt x="118" y="193"/>
                  <a:pt x="118" y="184"/>
                </a:cubicBezTo>
                <a:cubicBezTo>
                  <a:pt x="118" y="181"/>
                  <a:pt x="117" y="179"/>
                  <a:pt x="116" y="177"/>
                </a:cubicBezTo>
                <a:lnTo>
                  <a:pt x="137" y="132"/>
                </a:lnTo>
                <a:lnTo>
                  <a:pt x="142" y="168"/>
                </a:lnTo>
                <a:cubicBezTo>
                  <a:pt x="141" y="168"/>
                  <a:pt x="141" y="168"/>
                  <a:pt x="140" y="168"/>
                </a:cubicBezTo>
                <a:cubicBezTo>
                  <a:pt x="131" y="168"/>
                  <a:pt x="124" y="175"/>
                  <a:pt x="124" y="184"/>
                </a:cubicBezTo>
                <a:cubicBezTo>
                  <a:pt x="124" y="193"/>
                  <a:pt x="131" y="200"/>
                  <a:pt x="140" y="200"/>
                </a:cubicBezTo>
                <a:cubicBezTo>
                  <a:pt x="149" y="200"/>
                  <a:pt x="156" y="193"/>
                  <a:pt x="156" y="184"/>
                </a:cubicBezTo>
                <a:cubicBezTo>
                  <a:pt x="156" y="178"/>
                  <a:pt x="153" y="173"/>
                  <a:pt x="149" y="171"/>
                </a:cubicBezTo>
                <a:lnTo>
                  <a:pt x="143" y="121"/>
                </a:lnTo>
                <a:cubicBezTo>
                  <a:pt x="152" y="120"/>
                  <a:pt x="160" y="112"/>
                  <a:pt x="160" y="102"/>
                </a:cubicBezTo>
                <a:cubicBezTo>
                  <a:pt x="160" y="95"/>
                  <a:pt x="157" y="90"/>
                  <a:pt x="151" y="86"/>
                </a:cubicBezTo>
                <a:lnTo>
                  <a:pt x="163" y="56"/>
                </a:lnTo>
                <a:cubicBezTo>
                  <a:pt x="165" y="57"/>
                  <a:pt x="168" y="57"/>
                  <a:pt x="170" y="57"/>
                </a:cubicBezTo>
                <a:cubicBezTo>
                  <a:pt x="173" y="57"/>
                  <a:pt x="175" y="57"/>
                  <a:pt x="177" y="56"/>
                </a:cubicBezTo>
                <a:lnTo>
                  <a:pt x="188" y="85"/>
                </a:lnTo>
                <a:cubicBezTo>
                  <a:pt x="182" y="88"/>
                  <a:pt x="177" y="95"/>
                  <a:pt x="177" y="102"/>
                </a:cubicBezTo>
                <a:cubicBezTo>
                  <a:pt x="177" y="112"/>
                  <a:pt x="185" y="120"/>
                  <a:pt x="194" y="121"/>
                </a:cubicBezTo>
                <a:lnTo>
                  <a:pt x="185" y="168"/>
                </a:lnTo>
                <a:cubicBezTo>
                  <a:pt x="176" y="169"/>
                  <a:pt x="170" y="176"/>
                  <a:pt x="170" y="184"/>
                </a:cubicBezTo>
                <a:cubicBezTo>
                  <a:pt x="170" y="193"/>
                  <a:pt x="177" y="200"/>
                  <a:pt x="186" y="200"/>
                </a:cubicBezTo>
                <a:cubicBezTo>
                  <a:pt x="195" y="200"/>
                  <a:pt x="202" y="193"/>
                  <a:pt x="202" y="184"/>
                </a:cubicBezTo>
                <a:cubicBezTo>
                  <a:pt x="202" y="177"/>
                  <a:pt x="198" y="171"/>
                  <a:pt x="191" y="169"/>
                </a:cubicBezTo>
                <a:lnTo>
                  <a:pt x="198" y="132"/>
                </a:lnTo>
                <a:lnTo>
                  <a:pt x="215" y="172"/>
                </a:lnTo>
                <a:cubicBezTo>
                  <a:pt x="211" y="175"/>
                  <a:pt x="209" y="179"/>
                  <a:pt x="209" y="184"/>
                </a:cubicBezTo>
                <a:cubicBezTo>
                  <a:pt x="209" y="193"/>
                  <a:pt x="216" y="200"/>
                  <a:pt x="225" y="200"/>
                </a:cubicBezTo>
                <a:cubicBezTo>
                  <a:pt x="234" y="200"/>
                  <a:pt x="241" y="193"/>
                  <a:pt x="241" y="184"/>
                </a:cubicBezTo>
                <a:cubicBezTo>
                  <a:pt x="241" y="175"/>
                  <a:pt x="234" y="168"/>
                  <a:pt x="225" y="168"/>
                </a:cubicBezTo>
                <a:cubicBezTo>
                  <a:pt x="224" y="168"/>
                  <a:pt x="222" y="168"/>
                  <a:pt x="221" y="169"/>
                </a:cubicBezTo>
                <a:lnTo>
                  <a:pt x="201" y="120"/>
                </a:lnTo>
                <a:cubicBezTo>
                  <a:pt x="209" y="118"/>
                  <a:pt x="214" y="111"/>
                  <a:pt x="214" y="102"/>
                </a:cubicBezTo>
                <a:cubicBezTo>
                  <a:pt x="214" y="92"/>
                  <a:pt x="206" y="84"/>
                  <a:pt x="196" y="84"/>
                </a:cubicBezTo>
                <a:cubicBezTo>
                  <a:pt x="195" y="84"/>
                  <a:pt x="195" y="84"/>
                  <a:pt x="195" y="84"/>
                </a:cubicBezTo>
                <a:lnTo>
                  <a:pt x="183" y="54"/>
                </a:lnTo>
                <a:cubicBezTo>
                  <a:pt x="185" y="53"/>
                  <a:pt x="186" y="52"/>
                  <a:pt x="188" y="51"/>
                </a:cubicBezTo>
                <a:lnTo>
                  <a:pt x="227" y="90"/>
                </a:lnTo>
                <a:cubicBezTo>
                  <a:pt x="224" y="93"/>
                  <a:pt x="222" y="98"/>
                  <a:pt x="222" y="102"/>
                </a:cubicBezTo>
                <a:cubicBezTo>
                  <a:pt x="222" y="113"/>
                  <a:pt x="230" y="121"/>
                  <a:pt x="240" y="121"/>
                </a:cubicBezTo>
                <a:cubicBezTo>
                  <a:pt x="241" y="121"/>
                  <a:pt x="242" y="121"/>
                  <a:pt x="243" y="121"/>
                </a:cubicBezTo>
                <a:lnTo>
                  <a:pt x="262" y="171"/>
                </a:lnTo>
                <a:cubicBezTo>
                  <a:pt x="258" y="174"/>
                  <a:pt x="256" y="179"/>
                  <a:pt x="256" y="184"/>
                </a:cubicBezTo>
                <a:cubicBezTo>
                  <a:pt x="256" y="193"/>
                  <a:pt x="263" y="200"/>
                  <a:pt x="272" y="200"/>
                </a:cubicBezTo>
                <a:cubicBezTo>
                  <a:pt x="281" y="200"/>
                  <a:pt x="288" y="193"/>
                  <a:pt x="288" y="184"/>
                </a:cubicBezTo>
                <a:cubicBezTo>
                  <a:pt x="288" y="175"/>
                  <a:pt x="281" y="168"/>
                  <a:pt x="272" y="168"/>
                </a:cubicBezTo>
                <a:cubicBezTo>
                  <a:pt x="271" y="168"/>
                  <a:pt x="270" y="168"/>
                  <a:pt x="268" y="168"/>
                </a:cubicBezTo>
                <a:lnTo>
                  <a:pt x="255" y="134"/>
                </a:lnTo>
                <a:lnTo>
                  <a:pt x="297" y="176"/>
                </a:lnTo>
                <a:cubicBezTo>
                  <a:pt x="295" y="178"/>
                  <a:pt x="294" y="181"/>
                  <a:pt x="294" y="184"/>
                </a:cubicBezTo>
                <a:cubicBezTo>
                  <a:pt x="294" y="193"/>
                  <a:pt x="302" y="200"/>
                  <a:pt x="311" y="200"/>
                </a:cubicBezTo>
                <a:cubicBezTo>
                  <a:pt x="319" y="200"/>
                  <a:pt x="327" y="193"/>
                  <a:pt x="327" y="184"/>
                </a:cubicBezTo>
                <a:cubicBezTo>
                  <a:pt x="327" y="175"/>
                  <a:pt x="319" y="168"/>
                  <a:pt x="311" y="168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09EB5687-23B2-4CD8-9E71-36B435FCD447}"/>
              </a:ext>
            </a:extLst>
          </p:cNvPr>
          <p:cNvSpPr/>
          <p:nvPr/>
        </p:nvSpPr>
        <p:spPr bwMode="auto">
          <a:xfrm>
            <a:off x="6252766" y="2716359"/>
            <a:ext cx="686802" cy="36391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工艺规划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工艺设计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80" name="Connector: Elbow 279">
            <a:extLst>
              <a:ext uri="{FF2B5EF4-FFF2-40B4-BE49-F238E27FC236}">
                <a16:creationId xmlns:a16="http://schemas.microsoft.com/office/drawing/2014/main" id="{D43945E5-FF71-41B8-B39C-2709C013612F}"/>
              </a:ext>
            </a:extLst>
          </p:cNvPr>
          <p:cNvCxnSpPr>
            <a:stCxn id="275" idx="3"/>
            <a:endCxn id="279" idx="0"/>
          </p:cNvCxnSpPr>
          <p:nvPr/>
        </p:nvCxnSpPr>
        <p:spPr bwMode="auto">
          <a:xfrm>
            <a:off x="5753381" y="2428116"/>
            <a:ext cx="842788" cy="288245"/>
          </a:xfrm>
          <a:prstGeom prst="bentConnector2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81" name="Picture 280">
            <a:extLst>
              <a:ext uri="{FF2B5EF4-FFF2-40B4-BE49-F238E27FC236}">
                <a16:creationId xmlns:a16="http://schemas.microsoft.com/office/drawing/2014/main" id="{54A48D38-5DAE-4FFF-AA0F-CD2BF4F7557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6370" t="24287" r="35556" b="18011"/>
          <a:stretch/>
        </p:blipFill>
        <p:spPr>
          <a:xfrm>
            <a:off x="5221853" y="3550077"/>
            <a:ext cx="846252" cy="977844"/>
          </a:xfrm>
          <a:prstGeom prst="rect">
            <a:avLst/>
          </a:prstGeom>
        </p:spPr>
      </p:pic>
      <p:sp>
        <p:nvSpPr>
          <p:cNvPr id="282" name="Rectangle 281">
            <a:extLst>
              <a:ext uri="{FF2B5EF4-FFF2-40B4-BE49-F238E27FC236}">
                <a16:creationId xmlns:a16="http://schemas.microsoft.com/office/drawing/2014/main" id="{2F3D62FF-F416-4E80-B326-EB6466BA1CD1}"/>
              </a:ext>
            </a:extLst>
          </p:cNvPr>
          <p:cNvSpPr/>
          <p:nvPr/>
        </p:nvSpPr>
        <p:spPr bwMode="auto">
          <a:xfrm>
            <a:off x="6082619" y="3865383"/>
            <a:ext cx="686802" cy="36391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工艺验证及优化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83" name="Connector: Elbow 282">
            <a:extLst>
              <a:ext uri="{FF2B5EF4-FFF2-40B4-BE49-F238E27FC236}">
                <a16:creationId xmlns:a16="http://schemas.microsoft.com/office/drawing/2014/main" id="{C8EC4F74-6451-47C3-BB2D-0F23DDF58BE9}"/>
              </a:ext>
            </a:extLst>
          </p:cNvPr>
          <p:cNvCxnSpPr>
            <a:stCxn id="279" idx="2"/>
            <a:endCxn id="282" idx="0"/>
          </p:cNvCxnSpPr>
          <p:nvPr/>
        </p:nvCxnSpPr>
        <p:spPr bwMode="auto">
          <a:xfrm rot="5400000">
            <a:off x="6118539" y="3387755"/>
            <a:ext cx="785109" cy="170147"/>
          </a:xfrm>
          <a:prstGeom prst="bentConnector3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D91F7ACA-7A89-D50C-AC44-7F6D3473BEE3}"/>
              </a:ext>
            </a:extLst>
          </p:cNvPr>
          <p:cNvGrpSpPr/>
          <p:nvPr/>
        </p:nvGrpSpPr>
        <p:grpSpPr>
          <a:xfrm>
            <a:off x="6319035" y="4886799"/>
            <a:ext cx="836279" cy="422060"/>
            <a:chOff x="6319035" y="4886799"/>
            <a:chExt cx="836279" cy="422060"/>
          </a:xfrm>
        </p:grpSpPr>
        <p:sp>
          <p:nvSpPr>
            <p:cNvPr id="284" name="diagram-structure_16796">
              <a:extLst>
                <a:ext uri="{FF2B5EF4-FFF2-40B4-BE49-F238E27FC236}">
                  <a16:creationId xmlns:a16="http://schemas.microsoft.com/office/drawing/2014/main" id="{06DADE52-9E16-4A60-B891-901D43FD5FA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319035" y="4886799"/>
              <a:ext cx="302845" cy="422060"/>
            </a:xfrm>
            <a:custGeom>
              <a:avLst/>
              <a:gdLst>
                <a:gd name="T0" fmla="*/ 2988 w 2988"/>
                <a:gd name="T1" fmla="*/ 865 h 4170"/>
                <a:gd name="T2" fmla="*/ 2988 w 2988"/>
                <a:gd name="T3" fmla="*/ 0 h 4170"/>
                <a:gd name="T4" fmla="*/ 2123 w 2988"/>
                <a:gd name="T5" fmla="*/ 0 h 4170"/>
                <a:gd name="T6" fmla="*/ 2123 w 2988"/>
                <a:gd name="T7" fmla="*/ 253 h 4170"/>
                <a:gd name="T8" fmla="*/ 1347 w 2988"/>
                <a:gd name="T9" fmla="*/ 253 h 4170"/>
                <a:gd name="T10" fmla="*/ 1347 w 2988"/>
                <a:gd name="T11" fmla="*/ 1952 h 4170"/>
                <a:gd name="T12" fmla="*/ 1134 w 2988"/>
                <a:gd name="T13" fmla="*/ 1952 h 4170"/>
                <a:gd name="T14" fmla="*/ 1134 w 2988"/>
                <a:gd name="T15" fmla="*/ 1486 h 4170"/>
                <a:gd name="T16" fmla="*/ 0 w 2988"/>
                <a:gd name="T17" fmla="*/ 1486 h 4170"/>
                <a:gd name="T18" fmla="*/ 0 w 2988"/>
                <a:gd name="T19" fmla="*/ 2621 h 4170"/>
                <a:gd name="T20" fmla="*/ 1134 w 2988"/>
                <a:gd name="T21" fmla="*/ 2621 h 4170"/>
                <a:gd name="T22" fmla="*/ 1134 w 2988"/>
                <a:gd name="T23" fmla="*/ 2155 h 4170"/>
                <a:gd name="T24" fmla="*/ 1347 w 2988"/>
                <a:gd name="T25" fmla="*/ 2155 h 4170"/>
                <a:gd name="T26" fmla="*/ 1347 w 2988"/>
                <a:gd name="T27" fmla="*/ 3854 h 4170"/>
                <a:gd name="T28" fmla="*/ 2123 w 2988"/>
                <a:gd name="T29" fmla="*/ 3854 h 4170"/>
                <a:gd name="T30" fmla="*/ 2123 w 2988"/>
                <a:gd name="T31" fmla="*/ 4170 h 4170"/>
                <a:gd name="T32" fmla="*/ 2988 w 2988"/>
                <a:gd name="T33" fmla="*/ 4170 h 4170"/>
                <a:gd name="T34" fmla="*/ 2988 w 2988"/>
                <a:gd name="T35" fmla="*/ 3305 h 4170"/>
                <a:gd name="T36" fmla="*/ 2123 w 2988"/>
                <a:gd name="T37" fmla="*/ 3305 h 4170"/>
                <a:gd name="T38" fmla="*/ 2123 w 2988"/>
                <a:gd name="T39" fmla="*/ 3651 h 4170"/>
                <a:gd name="T40" fmla="*/ 1551 w 2988"/>
                <a:gd name="T41" fmla="*/ 3651 h 4170"/>
                <a:gd name="T42" fmla="*/ 1551 w 2988"/>
                <a:gd name="T43" fmla="*/ 2155 h 4170"/>
                <a:gd name="T44" fmla="*/ 2123 w 2988"/>
                <a:gd name="T45" fmla="*/ 2155 h 4170"/>
                <a:gd name="T46" fmla="*/ 2123 w 2988"/>
                <a:gd name="T47" fmla="*/ 2486 h 4170"/>
                <a:gd name="T48" fmla="*/ 2988 w 2988"/>
                <a:gd name="T49" fmla="*/ 2486 h 4170"/>
                <a:gd name="T50" fmla="*/ 2988 w 2988"/>
                <a:gd name="T51" fmla="*/ 1621 h 4170"/>
                <a:gd name="T52" fmla="*/ 2123 w 2988"/>
                <a:gd name="T53" fmla="*/ 1621 h 4170"/>
                <a:gd name="T54" fmla="*/ 2123 w 2988"/>
                <a:gd name="T55" fmla="*/ 1952 h 4170"/>
                <a:gd name="T56" fmla="*/ 1551 w 2988"/>
                <a:gd name="T57" fmla="*/ 1952 h 4170"/>
                <a:gd name="T58" fmla="*/ 1551 w 2988"/>
                <a:gd name="T59" fmla="*/ 456 h 4170"/>
                <a:gd name="T60" fmla="*/ 2123 w 2988"/>
                <a:gd name="T61" fmla="*/ 456 h 4170"/>
                <a:gd name="T62" fmla="*/ 2123 w 2988"/>
                <a:gd name="T63" fmla="*/ 865 h 4170"/>
                <a:gd name="T64" fmla="*/ 2988 w 2988"/>
                <a:gd name="T65" fmla="*/ 865 h 4170"/>
                <a:gd name="T66" fmla="*/ 2785 w 2988"/>
                <a:gd name="T67" fmla="*/ 203 h 4170"/>
                <a:gd name="T68" fmla="*/ 2785 w 2988"/>
                <a:gd name="T69" fmla="*/ 661 h 4170"/>
                <a:gd name="T70" fmla="*/ 2327 w 2988"/>
                <a:gd name="T71" fmla="*/ 661 h 4170"/>
                <a:gd name="T72" fmla="*/ 2327 w 2988"/>
                <a:gd name="T73" fmla="*/ 203 h 4170"/>
                <a:gd name="T74" fmla="*/ 2785 w 2988"/>
                <a:gd name="T75" fmla="*/ 203 h 4170"/>
                <a:gd name="T76" fmla="*/ 2785 w 2988"/>
                <a:gd name="T77" fmla="*/ 1825 h 4170"/>
                <a:gd name="T78" fmla="*/ 2785 w 2988"/>
                <a:gd name="T79" fmla="*/ 2283 h 4170"/>
                <a:gd name="T80" fmla="*/ 2327 w 2988"/>
                <a:gd name="T81" fmla="*/ 2283 h 4170"/>
                <a:gd name="T82" fmla="*/ 2327 w 2988"/>
                <a:gd name="T83" fmla="*/ 1825 h 4170"/>
                <a:gd name="T84" fmla="*/ 2785 w 2988"/>
                <a:gd name="T85" fmla="*/ 1825 h 4170"/>
                <a:gd name="T86" fmla="*/ 2785 w 2988"/>
                <a:gd name="T87" fmla="*/ 3508 h 4170"/>
                <a:gd name="T88" fmla="*/ 2785 w 2988"/>
                <a:gd name="T89" fmla="*/ 3967 h 4170"/>
                <a:gd name="T90" fmla="*/ 2327 w 2988"/>
                <a:gd name="T91" fmla="*/ 3967 h 4170"/>
                <a:gd name="T92" fmla="*/ 2327 w 2988"/>
                <a:gd name="T93" fmla="*/ 3508 h 4170"/>
                <a:gd name="T94" fmla="*/ 2785 w 2988"/>
                <a:gd name="T95" fmla="*/ 3508 h 4170"/>
                <a:gd name="T96" fmla="*/ 203 w 2988"/>
                <a:gd name="T97" fmla="*/ 2418 h 4170"/>
                <a:gd name="T98" fmla="*/ 203 w 2988"/>
                <a:gd name="T99" fmla="*/ 1690 h 4170"/>
                <a:gd name="T100" fmla="*/ 931 w 2988"/>
                <a:gd name="T101" fmla="*/ 1690 h 4170"/>
                <a:gd name="T102" fmla="*/ 931 w 2988"/>
                <a:gd name="T103" fmla="*/ 2418 h 4170"/>
                <a:gd name="T104" fmla="*/ 203 w 2988"/>
                <a:gd name="T105" fmla="*/ 2418 h 4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988" h="4170">
                  <a:moveTo>
                    <a:pt x="2988" y="865"/>
                  </a:moveTo>
                  <a:lnTo>
                    <a:pt x="2988" y="0"/>
                  </a:lnTo>
                  <a:lnTo>
                    <a:pt x="2123" y="0"/>
                  </a:lnTo>
                  <a:lnTo>
                    <a:pt x="2123" y="253"/>
                  </a:lnTo>
                  <a:lnTo>
                    <a:pt x="1347" y="253"/>
                  </a:lnTo>
                  <a:lnTo>
                    <a:pt x="1347" y="1952"/>
                  </a:lnTo>
                  <a:lnTo>
                    <a:pt x="1134" y="1952"/>
                  </a:lnTo>
                  <a:lnTo>
                    <a:pt x="1134" y="1486"/>
                  </a:lnTo>
                  <a:lnTo>
                    <a:pt x="0" y="1486"/>
                  </a:lnTo>
                  <a:lnTo>
                    <a:pt x="0" y="2621"/>
                  </a:lnTo>
                  <a:lnTo>
                    <a:pt x="1134" y="2621"/>
                  </a:lnTo>
                  <a:lnTo>
                    <a:pt x="1134" y="2155"/>
                  </a:lnTo>
                  <a:lnTo>
                    <a:pt x="1347" y="2155"/>
                  </a:lnTo>
                  <a:lnTo>
                    <a:pt x="1347" y="3854"/>
                  </a:lnTo>
                  <a:lnTo>
                    <a:pt x="2123" y="3854"/>
                  </a:lnTo>
                  <a:lnTo>
                    <a:pt x="2123" y="4170"/>
                  </a:lnTo>
                  <a:lnTo>
                    <a:pt x="2988" y="4170"/>
                  </a:lnTo>
                  <a:lnTo>
                    <a:pt x="2988" y="3305"/>
                  </a:lnTo>
                  <a:lnTo>
                    <a:pt x="2123" y="3305"/>
                  </a:lnTo>
                  <a:lnTo>
                    <a:pt x="2123" y="3651"/>
                  </a:lnTo>
                  <a:lnTo>
                    <a:pt x="1551" y="3651"/>
                  </a:lnTo>
                  <a:lnTo>
                    <a:pt x="1551" y="2155"/>
                  </a:lnTo>
                  <a:lnTo>
                    <a:pt x="2123" y="2155"/>
                  </a:lnTo>
                  <a:lnTo>
                    <a:pt x="2123" y="2486"/>
                  </a:lnTo>
                  <a:lnTo>
                    <a:pt x="2988" y="2486"/>
                  </a:lnTo>
                  <a:lnTo>
                    <a:pt x="2988" y="1621"/>
                  </a:lnTo>
                  <a:lnTo>
                    <a:pt x="2123" y="1621"/>
                  </a:lnTo>
                  <a:lnTo>
                    <a:pt x="2123" y="1952"/>
                  </a:lnTo>
                  <a:lnTo>
                    <a:pt x="1551" y="1952"/>
                  </a:lnTo>
                  <a:lnTo>
                    <a:pt x="1551" y="456"/>
                  </a:lnTo>
                  <a:lnTo>
                    <a:pt x="2123" y="456"/>
                  </a:lnTo>
                  <a:lnTo>
                    <a:pt x="2123" y="865"/>
                  </a:lnTo>
                  <a:cubicBezTo>
                    <a:pt x="2123" y="865"/>
                    <a:pt x="2988" y="865"/>
                    <a:pt x="2988" y="865"/>
                  </a:cubicBezTo>
                  <a:close/>
                  <a:moveTo>
                    <a:pt x="2785" y="203"/>
                  </a:moveTo>
                  <a:lnTo>
                    <a:pt x="2785" y="661"/>
                  </a:lnTo>
                  <a:lnTo>
                    <a:pt x="2327" y="661"/>
                  </a:lnTo>
                  <a:lnTo>
                    <a:pt x="2327" y="203"/>
                  </a:lnTo>
                  <a:lnTo>
                    <a:pt x="2785" y="203"/>
                  </a:lnTo>
                  <a:close/>
                  <a:moveTo>
                    <a:pt x="2785" y="1825"/>
                  </a:moveTo>
                  <a:lnTo>
                    <a:pt x="2785" y="2283"/>
                  </a:lnTo>
                  <a:lnTo>
                    <a:pt x="2327" y="2283"/>
                  </a:lnTo>
                  <a:lnTo>
                    <a:pt x="2327" y="1825"/>
                  </a:lnTo>
                  <a:lnTo>
                    <a:pt x="2785" y="1825"/>
                  </a:lnTo>
                  <a:close/>
                  <a:moveTo>
                    <a:pt x="2785" y="3508"/>
                  </a:moveTo>
                  <a:lnTo>
                    <a:pt x="2785" y="3967"/>
                  </a:lnTo>
                  <a:lnTo>
                    <a:pt x="2327" y="3967"/>
                  </a:lnTo>
                  <a:lnTo>
                    <a:pt x="2327" y="3508"/>
                  </a:lnTo>
                  <a:lnTo>
                    <a:pt x="2785" y="3508"/>
                  </a:lnTo>
                  <a:close/>
                  <a:moveTo>
                    <a:pt x="203" y="2418"/>
                  </a:moveTo>
                  <a:lnTo>
                    <a:pt x="203" y="1690"/>
                  </a:lnTo>
                  <a:lnTo>
                    <a:pt x="931" y="1690"/>
                  </a:lnTo>
                  <a:lnTo>
                    <a:pt x="931" y="2418"/>
                  </a:lnTo>
                  <a:lnTo>
                    <a:pt x="203" y="2418"/>
                  </a:lnTo>
                  <a:close/>
                </a:path>
              </a:pathLst>
            </a:custGeom>
            <a:solidFill>
              <a:srgbClr val="871E50"/>
            </a:solidFill>
            <a:ln>
              <a:noFill/>
            </a:ln>
          </p:spPr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01ECE08-C2C8-4A21-A3CB-DB451B5583B5}"/>
                </a:ext>
              </a:extLst>
            </p:cNvPr>
            <p:cNvSpPr/>
            <p:nvPr/>
          </p:nvSpPr>
          <p:spPr>
            <a:xfrm>
              <a:off x="6661004" y="4938257"/>
              <a:ext cx="494310" cy="35337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工艺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数据包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pic>
        <p:nvPicPr>
          <p:cNvPr id="286" name="Picture 285">
            <a:extLst>
              <a:ext uri="{FF2B5EF4-FFF2-40B4-BE49-F238E27FC236}">
                <a16:creationId xmlns:a16="http://schemas.microsoft.com/office/drawing/2014/main" id="{61AF2BEC-0291-42DC-B6B8-34BF93C4D4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18499" y="5221937"/>
            <a:ext cx="700492" cy="357424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>
            <a:solidFill>
              <a:srgbClr val="32A0A0"/>
            </a:solidFill>
          </a:ln>
        </p:spPr>
      </p:pic>
      <p:sp>
        <p:nvSpPr>
          <p:cNvPr id="287" name="Rectangle 286">
            <a:extLst>
              <a:ext uri="{FF2B5EF4-FFF2-40B4-BE49-F238E27FC236}">
                <a16:creationId xmlns:a16="http://schemas.microsoft.com/office/drawing/2014/main" id="{9C353134-E363-4649-B94B-6F4F095610D2}"/>
              </a:ext>
            </a:extLst>
          </p:cNvPr>
          <p:cNvSpPr/>
          <p:nvPr/>
        </p:nvSpPr>
        <p:spPr bwMode="auto">
          <a:xfrm>
            <a:off x="5197809" y="4828171"/>
            <a:ext cx="686802" cy="36391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工艺“移动”输出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88" name="Connector: Elbow 287">
            <a:extLst>
              <a:ext uri="{FF2B5EF4-FFF2-40B4-BE49-F238E27FC236}">
                <a16:creationId xmlns:a16="http://schemas.microsoft.com/office/drawing/2014/main" id="{2ACAAC38-6F9F-4645-BE6D-8F7352F082C3}"/>
              </a:ext>
            </a:extLst>
          </p:cNvPr>
          <p:cNvCxnSpPr>
            <a:stCxn id="282" idx="2"/>
            <a:endCxn id="287" idx="0"/>
          </p:cNvCxnSpPr>
          <p:nvPr/>
        </p:nvCxnSpPr>
        <p:spPr bwMode="auto">
          <a:xfrm rot="5400000">
            <a:off x="5684179" y="4086331"/>
            <a:ext cx="598874" cy="884810"/>
          </a:xfrm>
          <a:prstGeom prst="bentConnector3">
            <a:avLst>
              <a:gd name="adj1" fmla="val 50000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9" name="Connector: Elbow 288">
            <a:extLst>
              <a:ext uri="{FF2B5EF4-FFF2-40B4-BE49-F238E27FC236}">
                <a16:creationId xmlns:a16="http://schemas.microsoft.com/office/drawing/2014/main" id="{D3798F36-AE36-45B8-B1B2-345A251D66B4}"/>
              </a:ext>
            </a:extLst>
          </p:cNvPr>
          <p:cNvCxnSpPr>
            <a:stCxn id="282" idx="2"/>
            <a:endCxn id="285" idx="0"/>
          </p:cNvCxnSpPr>
          <p:nvPr/>
        </p:nvCxnSpPr>
        <p:spPr bwMode="auto">
          <a:xfrm rot="16200000" flipH="1">
            <a:off x="6312611" y="4342708"/>
            <a:ext cx="708960" cy="482138"/>
          </a:xfrm>
          <a:prstGeom prst="bentConnector3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0" name="diagram-structure_16796">
            <a:extLst>
              <a:ext uri="{FF2B5EF4-FFF2-40B4-BE49-F238E27FC236}">
                <a16:creationId xmlns:a16="http://schemas.microsoft.com/office/drawing/2014/main" id="{E47ECF49-C187-4D61-8FC3-95293B5E97F1}"/>
              </a:ext>
            </a:extLst>
          </p:cNvPr>
          <p:cNvSpPr>
            <a:spLocks noChangeAspect="1"/>
          </p:cNvSpPr>
          <p:nvPr/>
        </p:nvSpPr>
        <p:spPr bwMode="auto">
          <a:xfrm>
            <a:off x="7596810" y="2282227"/>
            <a:ext cx="272381" cy="379604"/>
          </a:xfrm>
          <a:custGeom>
            <a:avLst/>
            <a:gdLst>
              <a:gd name="T0" fmla="*/ 2988 w 2988"/>
              <a:gd name="T1" fmla="*/ 865 h 4170"/>
              <a:gd name="T2" fmla="*/ 2988 w 2988"/>
              <a:gd name="T3" fmla="*/ 0 h 4170"/>
              <a:gd name="T4" fmla="*/ 2123 w 2988"/>
              <a:gd name="T5" fmla="*/ 0 h 4170"/>
              <a:gd name="T6" fmla="*/ 2123 w 2988"/>
              <a:gd name="T7" fmla="*/ 253 h 4170"/>
              <a:gd name="T8" fmla="*/ 1347 w 2988"/>
              <a:gd name="T9" fmla="*/ 253 h 4170"/>
              <a:gd name="T10" fmla="*/ 1347 w 2988"/>
              <a:gd name="T11" fmla="*/ 1952 h 4170"/>
              <a:gd name="T12" fmla="*/ 1134 w 2988"/>
              <a:gd name="T13" fmla="*/ 1952 h 4170"/>
              <a:gd name="T14" fmla="*/ 1134 w 2988"/>
              <a:gd name="T15" fmla="*/ 1486 h 4170"/>
              <a:gd name="T16" fmla="*/ 0 w 2988"/>
              <a:gd name="T17" fmla="*/ 1486 h 4170"/>
              <a:gd name="T18" fmla="*/ 0 w 2988"/>
              <a:gd name="T19" fmla="*/ 2621 h 4170"/>
              <a:gd name="T20" fmla="*/ 1134 w 2988"/>
              <a:gd name="T21" fmla="*/ 2621 h 4170"/>
              <a:gd name="T22" fmla="*/ 1134 w 2988"/>
              <a:gd name="T23" fmla="*/ 2155 h 4170"/>
              <a:gd name="T24" fmla="*/ 1347 w 2988"/>
              <a:gd name="T25" fmla="*/ 2155 h 4170"/>
              <a:gd name="T26" fmla="*/ 1347 w 2988"/>
              <a:gd name="T27" fmla="*/ 3854 h 4170"/>
              <a:gd name="T28" fmla="*/ 2123 w 2988"/>
              <a:gd name="T29" fmla="*/ 3854 h 4170"/>
              <a:gd name="T30" fmla="*/ 2123 w 2988"/>
              <a:gd name="T31" fmla="*/ 4170 h 4170"/>
              <a:gd name="T32" fmla="*/ 2988 w 2988"/>
              <a:gd name="T33" fmla="*/ 4170 h 4170"/>
              <a:gd name="T34" fmla="*/ 2988 w 2988"/>
              <a:gd name="T35" fmla="*/ 3305 h 4170"/>
              <a:gd name="T36" fmla="*/ 2123 w 2988"/>
              <a:gd name="T37" fmla="*/ 3305 h 4170"/>
              <a:gd name="T38" fmla="*/ 2123 w 2988"/>
              <a:gd name="T39" fmla="*/ 3651 h 4170"/>
              <a:gd name="T40" fmla="*/ 1551 w 2988"/>
              <a:gd name="T41" fmla="*/ 3651 h 4170"/>
              <a:gd name="T42" fmla="*/ 1551 w 2988"/>
              <a:gd name="T43" fmla="*/ 2155 h 4170"/>
              <a:gd name="T44" fmla="*/ 2123 w 2988"/>
              <a:gd name="T45" fmla="*/ 2155 h 4170"/>
              <a:gd name="T46" fmla="*/ 2123 w 2988"/>
              <a:gd name="T47" fmla="*/ 2486 h 4170"/>
              <a:gd name="T48" fmla="*/ 2988 w 2988"/>
              <a:gd name="T49" fmla="*/ 2486 h 4170"/>
              <a:gd name="T50" fmla="*/ 2988 w 2988"/>
              <a:gd name="T51" fmla="*/ 1621 h 4170"/>
              <a:gd name="T52" fmla="*/ 2123 w 2988"/>
              <a:gd name="T53" fmla="*/ 1621 h 4170"/>
              <a:gd name="T54" fmla="*/ 2123 w 2988"/>
              <a:gd name="T55" fmla="*/ 1952 h 4170"/>
              <a:gd name="T56" fmla="*/ 1551 w 2988"/>
              <a:gd name="T57" fmla="*/ 1952 h 4170"/>
              <a:gd name="T58" fmla="*/ 1551 w 2988"/>
              <a:gd name="T59" fmla="*/ 456 h 4170"/>
              <a:gd name="T60" fmla="*/ 2123 w 2988"/>
              <a:gd name="T61" fmla="*/ 456 h 4170"/>
              <a:gd name="T62" fmla="*/ 2123 w 2988"/>
              <a:gd name="T63" fmla="*/ 865 h 4170"/>
              <a:gd name="T64" fmla="*/ 2988 w 2988"/>
              <a:gd name="T65" fmla="*/ 865 h 4170"/>
              <a:gd name="T66" fmla="*/ 2785 w 2988"/>
              <a:gd name="T67" fmla="*/ 203 h 4170"/>
              <a:gd name="T68" fmla="*/ 2785 w 2988"/>
              <a:gd name="T69" fmla="*/ 661 h 4170"/>
              <a:gd name="T70" fmla="*/ 2327 w 2988"/>
              <a:gd name="T71" fmla="*/ 661 h 4170"/>
              <a:gd name="T72" fmla="*/ 2327 w 2988"/>
              <a:gd name="T73" fmla="*/ 203 h 4170"/>
              <a:gd name="T74" fmla="*/ 2785 w 2988"/>
              <a:gd name="T75" fmla="*/ 203 h 4170"/>
              <a:gd name="T76" fmla="*/ 2785 w 2988"/>
              <a:gd name="T77" fmla="*/ 1825 h 4170"/>
              <a:gd name="T78" fmla="*/ 2785 w 2988"/>
              <a:gd name="T79" fmla="*/ 2283 h 4170"/>
              <a:gd name="T80" fmla="*/ 2327 w 2988"/>
              <a:gd name="T81" fmla="*/ 2283 h 4170"/>
              <a:gd name="T82" fmla="*/ 2327 w 2988"/>
              <a:gd name="T83" fmla="*/ 1825 h 4170"/>
              <a:gd name="T84" fmla="*/ 2785 w 2988"/>
              <a:gd name="T85" fmla="*/ 1825 h 4170"/>
              <a:gd name="T86" fmla="*/ 2785 w 2988"/>
              <a:gd name="T87" fmla="*/ 3508 h 4170"/>
              <a:gd name="T88" fmla="*/ 2785 w 2988"/>
              <a:gd name="T89" fmla="*/ 3967 h 4170"/>
              <a:gd name="T90" fmla="*/ 2327 w 2988"/>
              <a:gd name="T91" fmla="*/ 3967 h 4170"/>
              <a:gd name="T92" fmla="*/ 2327 w 2988"/>
              <a:gd name="T93" fmla="*/ 3508 h 4170"/>
              <a:gd name="T94" fmla="*/ 2785 w 2988"/>
              <a:gd name="T95" fmla="*/ 3508 h 4170"/>
              <a:gd name="T96" fmla="*/ 203 w 2988"/>
              <a:gd name="T97" fmla="*/ 2418 h 4170"/>
              <a:gd name="T98" fmla="*/ 203 w 2988"/>
              <a:gd name="T99" fmla="*/ 1690 h 4170"/>
              <a:gd name="T100" fmla="*/ 931 w 2988"/>
              <a:gd name="T101" fmla="*/ 1690 h 4170"/>
              <a:gd name="T102" fmla="*/ 931 w 2988"/>
              <a:gd name="T103" fmla="*/ 2418 h 4170"/>
              <a:gd name="T104" fmla="*/ 203 w 2988"/>
              <a:gd name="T105" fmla="*/ 2418 h 4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88" h="4170">
                <a:moveTo>
                  <a:pt x="2988" y="865"/>
                </a:moveTo>
                <a:lnTo>
                  <a:pt x="2988" y="0"/>
                </a:lnTo>
                <a:lnTo>
                  <a:pt x="2123" y="0"/>
                </a:lnTo>
                <a:lnTo>
                  <a:pt x="2123" y="253"/>
                </a:lnTo>
                <a:lnTo>
                  <a:pt x="1347" y="253"/>
                </a:lnTo>
                <a:lnTo>
                  <a:pt x="1347" y="1952"/>
                </a:lnTo>
                <a:lnTo>
                  <a:pt x="1134" y="1952"/>
                </a:lnTo>
                <a:lnTo>
                  <a:pt x="1134" y="1486"/>
                </a:lnTo>
                <a:lnTo>
                  <a:pt x="0" y="1486"/>
                </a:lnTo>
                <a:lnTo>
                  <a:pt x="0" y="2621"/>
                </a:lnTo>
                <a:lnTo>
                  <a:pt x="1134" y="2621"/>
                </a:lnTo>
                <a:lnTo>
                  <a:pt x="1134" y="2155"/>
                </a:lnTo>
                <a:lnTo>
                  <a:pt x="1347" y="2155"/>
                </a:lnTo>
                <a:lnTo>
                  <a:pt x="1347" y="3854"/>
                </a:lnTo>
                <a:lnTo>
                  <a:pt x="2123" y="3854"/>
                </a:lnTo>
                <a:lnTo>
                  <a:pt x="2123" y="4170"/>
                </a:lnTo>
                <a:lnTo>
                  <a:pt x="2988" y="4170"/>
                </a:lnTo>
                <a:lnTo>
                  <a:pt x="2988" y="3305"/>
                </a:lnTo>
                <a:lnTo>
                  <a:pt x="2123" y="3305"/>
                </a:lnTo>
                <a:lnTo>
                  <a:pt x="2123" y="3651"/>
                </a:lnTo>
                <a:lnTo>
                  <a:pt x="1551" y="3651"/>
                </a:lnTo>
                <a:lnTo>
                  <a:pt x="1551" y="2155"/>
                </a:lnTo>
                <a:lnTo>
                  <a:pt x="2123" y="2155"/>
                </a:lnTo>
                <a:lnTo>
                  <a:pt x="2123" y="2486"/>
                </a:lnTo>
                <a:lnTo>
                  <a:pt x="2988" y="2486"/>
                </a:lnTo>
                <a:lnTo>
                  <a:pt x="2988" y="1621"/>
                </a:lnTo>
                <a:lnTo>
                  <a:pt x="2123" y="1621"/>
                </a:lnTo>
                <a:lnTo>
                  <a:pt x="2123" y="1952"/>
                </a:lnTo>
                <a:lnTo>
                  <a:pt x="1551" y="1952"/>
                </a:lnTo>
                <a:lnTo>
                  <a:pt x="1551" y="456"/>
                </a:lnTo>
                <a:lnTo>
                  <a:pt x="2123" y="456"/>
                </a:lnTo>
                <a:lnTo>
                  <a:pt x="2123" y="865"/>
                </a:lnTo>
                <a:cubicBezTo>
                  <a:pt x="2123" y="865"/>
                  <a:pt x="2988" y="865"/>
                  <a:pt x="2988" y="865"/>
                </a:cubicBezTo>
                <a:close/>
                <a:moveTo>
                  <a:pt x="2785" y="203"/>
                </a:moveTo>
                <a:lnTo>
                  <a:pt x="2785" y="661"/>
                </a:lnTo>
                <a:lnTo>
                  <a:pt x="2327" y="661"/>
                </a:lnTo>
                <a:lnTo>
                  <a:pt x="2327" y="203"/>
                </a:lnTo>
                <a:lnTo>
                  <a:pt x="2785" y="203"/>
                </a:lnTo>
                <a:close/>
                <a:moveTo>
                  <a:pt x="2785" y="1825"/>
                </a:moveTo>
                <a:lnTo>
                  <a:pt x="2785" y="2283"/>
                </a:lnTo>
                <a:lnTo>
                  <a:pt x="2327" y="2283"/>
                </a:lnTo>
                <a:lnTo>
                  <a:pt x="2327" y="1825"/>
                </a:lnTo>
                <a:lnTo>
                  <a:pt x="2785" y="1825"/>
                </a:lnTo>
                <a:close/>
                <a:moveTo>
                  <a:pt x="2785" y="3508"/>
                </a:moveTo>
                <a:lnTo>
                  <a:pt x="2785" y="3967"/>
                </a:lnTo>
                <a:lnTo>
                  <a:pt x="2327" y="3967"/>
                </a:lnTo>
                <a:lnTo>
                  <a:pt x="2327" y="3508"/>
                </a:lnTo>
                <a:lnTo>
                  <a:pt x="2785" y="3508"/>
                </a:lnTo>
                <a:close/>
                <a:moveTo>
                  <a:pt x="203" y="2418"/>
                </a:moveTo>
                <a:lnTo>
                  <a:pt x="203" y="1690"/>
                </a:lnTo>
                <a:lnTo>
                  <a:pt x="931" y="1690"/>
                </a:lnTo>
                <a:lnTo>
                  <a:pt x="931" y="2418"/>
                </a:lnTo>
                <a:lnTo>
                  <a:pt x="203" y="2418"/>
                </a:lnTo>
                <a:close/>
              </a:path>
            </a:pathLst>
          </a:custGeom>
          <a:solidFill>
            <a:srgbClr val="00646E"/>
          </a:solidFill>
          <a:ln>
            <a:noFill/>
          </a:ln>
        </p:spPr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79856D66-6947-4C52-B78D-E77F8253D759}"/>
              </a:ext>
            </a:extLst>
          </p:cNvPr>
          <p:cNvSpPr/>
          <p:nvPr/>
        </p:nvSpPr>
        <p:spPr>
          <a:xfrm>
            <a:off x="7829715" y="2287439"/>
            <a:ext cx="494310" cy="353374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试验</a:t>
            </a:r>
            <a:endParaRPr lang="en-US" altLang="zh-CN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BOM</a:t>
            </a:r>
            <a:endParaRPr lang="en-US" sz="999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B4FB683F-F6AC-4527-97F9-DDFA288759C2}"/>
              </a:ext>
            </a:extLst>
          </p:cNvPr>
          <p:cNvSpPr/>
          <p:nvPr/>
        </p:nvSpPr>
        <p:spPr bwMode="auto">
          <a:xfrm>
            <a:off x="7314567" y="1803995"/>
            <a:ext cx="1801073" cy="318667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试验数据管理应用</a:t>
            </a:r>
          </a:p>
        </p:txBody>
      </p:sp>
      <p:cxnSp>
        <p:nvCxnSpPr>
          <p:cNvPr id="293" name="Connector: Elbow 292">
            <a:extLst>
              <a:ext uri="{FF2B5EF4-FFF2-40B4-BE49-F238E27FC236}">
                <a16:creationId xmlns:a16="http://schemas.microsoft.com/office/drawing/2014/main" id="{E13C2201-A108-47A2-A243-8F2C720A1D80}"/>
              </a:ext>
            </a:extLst>
          </p:cNvPr>
          <p:cNvCxnSpPr>
            <a:stCxn id="250" idx="0"/>
            <a:endCxn id="291" idx="2"/>
          </p:cNvCxnSpPr>
          <p:nvPr/>
        </p:nvCxnSpPr>
        <p:spPr bwMode="auto">
          <a:xfrm rot="5400000" flipH="1" flipV="1">
            <a:off x="4314566" y="1214257"/>
            <a:ext cx="2335748" cy="5188863"/>
          </a:xfrm>
          <a:prstGeom prst="bentConnector3">
            <a:avLst>
              <a:gd name="adj1" fmla="val 11687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4" name="Rectangle: Rounded Corners 293">
            <a:extLst>
              <a:ext uri="{FF2B5EF4-FFF2-40B4-BE49-F238E27FC236}">
                <a16:creationId xmlns:a16="http://schemas.microsoft.com/office/drawing/2014/main" id="{45D29B18-A8AA-459B-AFAA-31B2ABD9A95D}"/>
              </a:ext>
            </a:extLst>
          </p:cNvPr>
          <p:cNvSpPr/>
          <p:nvPr/>
        </p:nvSpPr>
        <p:spPr bwMode="auto">
          <a:xfrm>
            <a:off x="8165091" y="2913407"/>
            <a:ext cx="1054870" cy="328063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零部件</a:t>
            </a:r>
            <a:r>
              <a:rPr lang="en-US" altLang="zh-CN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\</a:t>
            </a: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子系统仿真试验协同</a:t>
            </a:r>
            <a:endParaRPr lang="en-US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95" name="Rectangle: Rounded Corners 294">
            <a:extLst>
              <a:ext uri="{FF2B5EF4-FFF2-40B4-BE49-F238E27FC236}">
                <a16:creationId xmlns:a16="http://schemas.microsoft.com/office/drawing/2014/main" id="{F1BB4046-F027-4739-A830-E99703C9AAC6}"/>
              </a:ext>
            </a:extLst>
          </p:cNvPr>
          <p:cNvSpPr/>
          <p:nvPr/>
        </p:nvSpPr>
        <p:spPr bwMode="auto">
          <a:xfrm>
            <a:off x="8183808" y="3597321"/>
            <a:ext cx="1017432" cy="328063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虚实结合的半实物联合仿真</a:t>
            </a:r>
            <a:endParaRPr lang="en-US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296" name="Rectangle: Rounded Corners 295">
            <a:extLst>
              <a:ext uri="{FF2B5EF4-FFF2-40B4-BE49-F238E27FC236}">
                <a16:creationId xmlns:a16="http://schemas.microsoft.com/office/drawing/2014/main" id="{2E9C0244-3393-41C5-8D05-A07F4BE6D03E}"/>
              </a:ext>
            </a:extLst>
          </p:cNvPr>
          <p:cNvSpPr/>
          <p:nvPr/>
        </p:nvSpPr>
        <p:spPr bwMode="auto">
          <a:xfrm>
            <a:off x="8192813" y="4310493"/>
            <a:ext cx="1008427" cy="328063"/>
          </a:xfrm>
          <a:prstGeom prst="roundRect">
            <a:avLst>
              <a:gd name="adj" fmla="val 6873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整机</a:t>
            </a:r>
            <a:endParaRPr lang="en-US" altLang="zh-CN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仿真试验协同</a:t>
            </a:r>
            <a:endParaRPr lang="en-US" sz="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cxnSp>
        <p:nvCxnSpPr>
          <p:cNvPr id="297" name="Connector: Elbow 296">
            <a:extLst>
              <a:ext uri="{FF2B5EF4-FFF2-40B4-BE49-F238E27FC236}">
                <a16:creationId xmlns:a16="http://schemas.microsoft.com/office/drawing/2014/main" id="{E0ACD266-276C-4720-B32F-C419C4F9AD2B}"/>
              </a:ext>
            </a:extLst>
          </p:cNvPr>
          <p:cNvCxnSpPr>
            <a:stCxn id="255" idx="3"/>
            <a:endCxn id="294" idx="1"/>
          </p:cNvCxnSpPr>
          <p:nvPr/>
        </p:nvCxnSpPr>
        <p:spPr bwMode="auto">
          <a:xfrm flipV="1">
            <a:off x="4523116" y="3077440"/>
            <a:ext cx="3641973" cy="2555456"/>
          </a:xfrm>
          <a:prstGeom prst="bentConnector3">
            <a:avLst>
              <a:gd name="adj1" fmla="val 93392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8" name="Connector: Elbow 297">
            <a:extLst>
              <a:ext uri="{FF2B5EF4-FFF2-40B4-BE49-F238E27FC236}">
                <a16:creationId xmlns:a16="http://schemas.microsoft.com/office/drawing/2014/main" id="{2FB51F2B-CE75-4438-88C7-3491F31FAFC9}"/>
              </a:ext>
            </a:extLst>
          </p:cNvPr>
          <p:cNvCxnSpPr>
            <a:stCxn id="291" idx="3"/>
            <a:endCxn id="294" idx="0"/>
          </p:cNvCxnSpPr>
          <p:nvPr/>
        </p:nvCxnSpPr>
        <p:spPr bwMode="auto">
          <a:xfrm>
            <a:off x="8324025" y="2464126"/>
            <a:ext cx="368501" cy="449280"/>
          </a:xfrm>
          <a:prstGeom prst="bentConnector2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9" name="Straight Arrow Connector 298">
            <a:extLst>
              <a:ext uri="{FF2B5EF4-FFF2-40B4-BE49-F238E27FC236}">
                <a16:creationId xmlns:a16="http://schemas.microsoft.com/office/drawing/2014/main" id="{A13B12DA-E279-4841-9FC0-3340E2DC2F99}"/>
              </a:ext>
            </a:extLst>
          </p:cNvPr>
          <p:cNvCxnSpPr>
            <a:stCxn id="294" idx="2"/>
            <a:endCxn id="295" idx="0"/>
          </p:cNvCxnSpPr>
          <p:nvPr/>
        </p:nvCxnSpPr>
        <p:spPr bwMode="auto">
          <a:xfrm flipH="1">
            <a:off x="8692525" y="3241471"/>
            <a:ext cx="1" cy="355852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0" name="Straight Arrow Connector 299">
            <a:extLst>
              <a:ext uri="{FF2B5EF4-FFF2-40B4-BE49-F238E27FC236}">
                <a16:creationId xmlns:a16="http://schemas.microsoft.com/office/drawing/2014/main" id="{96D5DB28-E447-445A-9F9B-089CA8AF4CFA}"/>
              </a:ext>
            </a:extLst>
          </p:cNvPr>
          <p:cNvCxnSpPr>
            <a:stCxn id="295" idx="2"/>
            <a:endCxn id="296" idx="0"/>
          </p:cNvCxnSpPr>
          <p:nvPr/>
        </p:nvCxnSpPr>
        <p:spPr bwMode="auto">
          <a:xfrm>
            <a:off x="8692525" y="3925386"/>
            <a:ext cx="4503" cy="385108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01" name="Picture 300">
            <a:extLst>
              <a:ext uri="{FF2B5EF4-FFF2-40B4-BE49-F238E27FC236}">
                <a16:creationId xmlns:a16="http://schemas.microsoft.com/office/drawing/2014/main" id="{FE5452E1-897A-458A-BE9E-4A48C0D68200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8333" b="89931" l="6874" r="89579">
                        <a14:foregroundMark x1="7095" y1="61806" x2="7095" y2="61806"/>
                        <a14:foregroundMark x1="63858" y1="8333" x2="63858" y2="8333"/>
                        <a14:foregroundMark x1="73392" y1="75347" x2="73392" y2="75347"/>
                        <a14:foregroundMark x1="71840" y1="26736" x2="71840" y2="26736"/>
                        <a14:backgroundMark x1="11530" y1="79861" x2="11530" y2="79861"/>
                        <a14:backgroundMark x1="17517" y1="81250" x2="17517" y2="81250"/>
                        <a14:backgroundMark x1="25942" y1="77431" x2="25942" y2="77431"/>
                        <a14:backgroundMark x1="25721" y1="79514" x2="25721" y2="79514"/>
                        <a14:backgroundMark x1="27716" y1="77778" x2="27716" y2="77778"/>
                        <a14:backgroundMark x1="29712" y1="76736" x2="29712" y2="76736"/>
                        <a14:backgroundMark x1="32151" y1="75347" x2="32151" y2="75347"/>
                        <a14:backgroundMark x1="34812" y1="72222" x2="34812" y2="72222"/>
                        <a14:backgroundMark x1="36142" y1="69792" x2="36142" y2="69792"/>
                        <a14:backgroundMark x1="36364" y1="67361" x2="36364" y2="67361"/>
                        <a14:backgroundMark x1="44124" y1="71528" x2="44124" y2="71528"/>
                        <a14:backgroundMark x1="46341" y1="72569" x2="46341" y2="72569"/>
                        <a14:backgroundMark x1="47672" y1="71181" x2="47672" y2="71181"/>
                        <a14:backgroundMark x1="49002" y1="70139" x2="49002" y2="70139"/>
                        <a14:backgroundMark x1="52550" y1="68750" x2="52550" y2="68750"/>
                        <a14:backgroundMark x1="54767" y1="67014" x2="54767" y2="67014"/>
                        <a14:backgroundMark x1="56319" y1="65972" x2="48337" y2="70486"/>
                        <a14:backgroundMark x1="58537" y1="62847" x2="58537" y2="62847"/>
                        <a14:backgroundMark x1="58537" y1="67708" x2="58537" y2="67708"/>
                        <a14:backgroundMark x1="66741" y1="51389" x2="66741" y2="51389"/>
                        <a14:backgroundMark x1="65410" y1="47222" x2="68958" y2="56597"/>
                        <a14:backgroundMark x1="68958" y1="56597" x2="68958" y2="56597"/>
                        <a14:backgroundMark x1="76940" y1="47917" x2="76940" y2="47917"/>
                        <a14:backgroundMark x1="77605" y1="48264" x2="77605" y2="48264"/>
                        <a14:backgroundMark x1="79379" y1="44097" x2="79601" y2="54861"/>
                        <a14:backgroundMark x1="74945" y1="70486" x2="74945" y2="70486"/>
                        <a14:backgroundMark x1="7761" y1="77083" x2="15743" y2="81250"/>
                        <a14:backgroundMark x1="15743" y1="81250" x2="30599" y2="77778"/>
                        <a14:backgroundMark x1="30599" y1="77778" x2="35698" y2="69097"/>
                        <a14:backgroundMark x1="35698" y1="69097" x2="36142" y2="67708"/>
                        <a14:backgroundMark x1="56541" y1="69097" x2="59867" y2="59722"/>
                        <a14:backgroundMark x1="59867" y1="59722" x2="59867" y2="59722"/>
                        <a14:backgroundMark x1="63193" y1="47917" x2="68293" y2="55556"/>
                        <a14:backgroundMark x1="68293" y1="55556" x2="68514" y2="59028"/>
                        <a14:backgroundMark x1="78271" y1="43056" x2="77827" y2="56597"/>
                        <a14:backgroundMark x1="77827" y1="56597" x2="82483" y2="47222"/>
                        <a14:backgroundMark x1="82483" y1="47222" x2="79157" y2="44097"/>
                        <a14:backgroundMark x1="71840" y1="29514" x2="70953" y2="42708"/>
                        <a14:backgroundMark x1="70953" y1="42708" x2="72506" y2="31597"/>
                        <a14:backgroundMark x1="72506" y1="31597" x2="71619" y2="30208"/>
                        <a14:backgroundMark x1="82483" y1="42361" x2="81153" y2="57292"/>
                        <a14:backgroundMark x1="81153" y1="57292" x2="75388" y2="49306"/>
                        <a14:backgroundMark x1="75388" y1="49306" x2="80266" y2="39931"/>
                        <a14:backgroundMark x1="80266" y1="39931" x2="85144" y2="50694"/>
                        <a14:backgroundMark x1="85144" y1="50694" x2="85144" y2="57986"/>
                      </a14:backgroundRemoval>
                    </a14:imgEffect>
                  </a14:imgLayer>
                </a14:imgProps>
              </a:ext>
            </a:extLst>
          </a:blip>
          <a:srcRect l="2697" t="3791" r="17318" b="12017"/>
          <a:stretch/>
        </p:blipFill>
        <p:spPr>
          <a:xfrm>
            <a:off x="8292987" y="4694403"/>
            <a:ext cx="856583" cy="636437"/>
          </a:xfrm>
          <a:prstGeom prst="rect">
            <a:avLst/>
          </a:prstGeom>
        </p:spPr>
      </p:pic>
      <p:sp>
        <p:nvSpPr>
          <p:cNvPr id="302" name="Rectangle 301">
            <a:extLst>
              <a:ext uri="{FF2B5EF4-FFF2-40B4-BE49-F238E27FC236}">
                <a16:creationId xmlns:a16="http://schemas.microsoft.com/office/drawing/2014/main" id="{8EDC3459-B60A-4D54-A115-F6D5D8AF506A}"/>
              </a:ext>
            </a:extLst>
          </p:cNvPr>
          <p:cNvSpPr/>
          <p:nvPr/>
        </p:nvSpPr>
        <p:spPr bwMode="auto">
          <a:xfrm>
            <a:off x="9318319" y="1845746"/>
            <a:ext cx="1314889" cy="23516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智能制造支持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5681DB6-EFA4-67B0-1544-665DB2AF5726}"/>
              </a:ext>
            </a:extLst>
          </p:cNvPr>
          <p:cNvGrpSpPr/>
          <p:nvPr/>
        </p:nvGrpSpPr>
        <p:grpSpPr>
          <a:xfrm>
            <a:off x="9528352" y="2332593"/>
            <a:ext cx="911345" cy="2505099"/>
            <a:chOff x="9528352" y="2332593"/>
            <a:chExt cx="911345" cy="2505099"/>
          </a:xfrm>
        </p:grpSpPr>
        <p:sp>
          <p:nvSpPr>
            <p:cNvPr id="303" name="layout-with-one-column-and-two-rows_42996">
              <a:extLst>
                <a:ext uri="{FF2B5EF4-FFF2-40B4-BE49-F238E27FC236}">
                  <a16:creationId xmlns:a16="http://schemas.microsoft.com/office/drawing/2014/main" id="{9B2D3B27-43FF-4BFE-AD40-2C21874EBDE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545752" y="2430138"/>
              <a:ext cx="237045" cy="236719"/>
            </a:xfrm>
            <a:custGeom>
              <a:avLst/>
              <a:gdLst>
                <a:gd name="connsiteX0" fmla="*/ 329487 w 603265"/>
                <a:gd name="connsiteY0" fmla="*/ 326380 h 602437"/>
                <a:gd name="connsiteX1" fmla="*/ 603265 w 603265"/>
                <a:gd name="connsiteY1" fmla="*/ 326380 h 602437"/>
                <a:gd name="connsiteX2" fmla="*/ 603265 w 603265"/>
                <a:gd name="connsiteY2" fmla="*/ 602437 h 602437"/>
                <a:gd name="connsiteX3" fmla="*/ 329487 w 603265"/>
                <a:gd name="connsiteY3" fmla="*/ 602437 h 602437"/>
                <a:gd name="connsiteX4" fmla="*/ 329487 w 603265"/>
                <a:gd name="connsiteY4" fmla="*/ 0 h 602437"/>
                <a:gd name="connsiteX5" fmla="*/ 603265 w 603265"/>
                <a:gd name="connsiteY5" fmla="*/ 0 h 602437"/>
                <a:gd name="connsiteX6" fmla="*/ 603265 w 603265"/>
                <a:gd name="connsiteY6" fmla="*/ 274814 h 602437"/>
                <a:gd name="connsiteX7" fmla="*/ 329487 w 603265"/>
                <a:gd name="connsiteY7" fmla="*/ 274814 h 602437"/>
                <a:gd name="connsiteX8" fmla="*/ 0 w 603265"/>
                <a:gd name="connsiteY8" fmla="*/ 0 h 602437"/>
                <a:gd name="connsiteX9" fmla="*/ 273778 w 603265"/>
                <a:gd name="connsiteY9" fmla="*/ 0 h 602437"/>
                <a:gd name="connsiteX10" fmla="*/ 273778 w 603265"/>
                <a:gd name="connsiteY10" fmla="*/ 602437 h 602437"/>
                <a:gd name="connsiteX11" fmla="*/ 0 w 603265"/>
                <a:gd name="connsiteY11" fmla="*/ 602437 h 60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3265" h="602437">
                  <a:moveTo>
                    <a:pt x="329487" y="326380"/>
                  </a:moveTo>
                  <a:lnTo>
                    <a:pt x="603265" y="326380"/>
                  </a:lnTo>
                  <a:lnTo>
                    <a:pt x="603265" y="602437"/>
                  </a:lnTo>
                  <a:lnTo>
                    <a:pt x="329487" y="602437"/>
                  </a:lnTo>
                  <a:close/>
                  <a:moveTo>
                    <a:pt x="329487" y="0"/>
                  </a:moveTo>
                  <a:lnTo>
                    <a:pt x="603265" y="0"/>
                  </a:lnTo>
                  <a:lnTo>
                    <a:pt x="603265" y="274814"/>
                  </a:lnTo>
                  <a:lnTo>
                    <a:pt x="329487" y="274814"/>
                  </a:lnTo>
                  <a:close/>
                  <a:moveTo>
                    <a:pt x="0" y="0"/>
                  </a:moveTo>
                  <a:lnTo>
                    <a:pt x="273778" y="0"/>
                  </a:lnTo>
                  <a:lnTo>
                    <a:pt x="273778" y="602437"/>
                  </a:lnTo>
                  <a:lnTo>
                    <a:pt x="0" y="602437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</p:sp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A3AD7472-E28A-49DB-BDFD-2B64216BED5F}"/>
                </a:ext>
              </a:extLst>
            </p:cNvPr>
            <p:cNvSpPr/>
            <p:nvPr/>
          </p:nvSpPr>
          <p:spPr bwMode="auto">
            <a:xfrm>
              <a:off x="9818674" y="2332593"/>
              <a:ext cx="601579" cy="4009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工厂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布局仿真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305" name="iconfont-11117-5703275">
              <a:extLst>
                <a:ext uri="{FF2B5EF4-FFF2-40B4-BE49-F238E27FC236}">
                  <a16:creationId xmlns:a16="http://schemas.microsoft.com/office/drawing/2014/main" id="{F24174F6-71E7-4063-BA10-F1958AB9BA1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528352" y="3117512"/>
              <a:ext cx="240990" cy="249794"/>
            </a:xfrm>
            <a:custGeom>
              <a:avLst/>
              <a:gdLst>
                <a:gd name="T0" fmla="*/ 5097 w 6576"/>
                <a:gd name="T1" fmla="*/ 0 h 6827"/>
                <a:gd name="T2" fmla="*/ 4983 w 6576"/>
                <a:gd name="T3" fmla="*/ 455 h 6827"/>
                <a:gd name="T4" fmla="*/ 4869 w 6576"/>
                <a:gd name="T5" fmla="*/ 0 h 6827"/>
                <a:gd name="T6" fmla="*/ 3390 w 6576"/>
                <a:gd name="T7" fmla="*/ 114 h 6827"/>
                <a:gd name="T8" fmla="*/ 2297 w 6576"/>
                <a:gd name="T9" fmla="*/ 409 h 6827"/>
                <a:gd name="T10" fmla="*/ 1171 w 6576"/>
                <a:gd name="T11" fmla="*/ 1375 h 6827"/>
                <a:gd name="T12" fmla="*/ 1412 w 6576"/>
                <a:gd name="T13" fmla="*/ 1777 h 6827"/>
                <a:gd name="T14" fmla="*/ 1251 w 6576"/>
                <a:gd name="T15" fmla="*/ 1777 h 6827"/>
                <a:gd name="T16" fmla="*/ 44 w 6576"/>
                <a:gd name="T17" fmla="*/ 2501 h 6827"/>
                <a:gd name="T18" fmla="*/ 3390 w 6576"/>
                <a:gd name="T19" fmla="*/ 6007 h 6827"/>
                <a:gd name="T20" fmla="*/ 3504 w 6576"/>
                <a:gd name="T21" fmla="*/ 6827 h 6827"/>
                <a:gd name="T22" fmla="*/ 4869 w 6576"/>
                <a:gd name="T23" fmla="*/ 6485 h 6827"/>
                <a:gd name="T24" fmla="*/ 5097 w 6576"/>
                <a:gd name="T25" fmla="*/ 6485 h 6827"/>
                <a:gd name="T26" fmla="*/ 6462 w 6576"/>
                <a:gd name="T27" fmla="*/ 6827 h 6827"/>
                <a:gd name="T28" fmla="*/ 6576 w 6576"/>
                <a:gd name="T29" fmla="*/ 114 h 6827"/>
                <a:gd name="T30" fmla="*/ 2185 w 6576"/>
                <a:gd name="T31" fmla="*/ 2550 h 6827"/>
                <a:gd name="T32" fmla="*/ 2025 w 6576"/>
                <a:gd name="T33" fmla="*/ 2550 h 6827"/>
                <a:gd name="T34" fmla="*/ 1715 w 6576"/>
                <a:gd name="T35" fmla="*/ 2080 h 6827"/>
                <a:gd name="T36" fmla="*/ 2185 w 6576"/>
                <a:gd name="T37" fmla="*/ 2389 h 6827"/>
                <a:gd name="T38" fmla="*/ 2959 w 6576"/>
                <a:gd name="T39" fmla="*/ 3324 h 6827"/>
                <a:gd name="T40" fmla="*/ 2798 w 6576"/>
                <a:gd name="T41" fmla="*/ 3324 h 6827"/>
                <a:gd name="T42" fmla="*/ 2489 w 6576"/>
                <a:gd name="T43" fmla="*/ 2854 h 6827"/>
                <a:gd name="T44" fmla="*/ 2959 w 6576"/>
                <a:gd name="T45" fmla="*/ 3163 h 6827"/>
                <a:gd name="T46" fmla="*/ 3584 w 6576"/>
                <a:gd name="T47" fmla="*/ 3949 h 6827"/>
                <a:gd name="T48" fmla="*/ 3423 w 6576"/>
                <a:gd name="T49" fmla="*/ 3949 h 6827"/>
                <a:gd name="T50" fmla="*/ 3262 w 6576"/>
                <a:gd name="T51" fmla="*/ 3627 h 6827"/>
                <a:gd name="T52" fmla="*/ 3584 w 6576"/>
                <a:gd name="T53" fmla="*/ 3788 h 6827"/>
                <a:gd name="T54" fmla="*/ 5097 w 6576"/>
                <a:gd name="T55" fmla="*/ 5827 h 6827"/>
                <a:gd name="T56" fmla="*/ 4869 w 6576"/>
                <a:gd name="T57" fmla="*/ 5827 h 6827"/>
                <a:gd name="T58" fmla="*/ 4983 w 6576"/>
                <a:gd name="T59" fmla="*/ 5275 h 6827"/>
                <a:gd name="T60" fmla="*/ 5097 w 6576"/>
                <a:gd name="T61" fmla="*/ 5827 h 6827"/>
                <a:gd name="T62" fmla="*/ 4983 w 6576"/>
                <a:gd name="T63" fmla="*/ 4844 h 6827"/>
                <a:gd name="T64" fmla="*/ 4869 w 6576"/>
                <a:gd name="T65" fmla="*/ 4291 h 6827"/>
                <a:gd name="T66" fmla="*/ 5097 w 6576"/>
                <a:gd name="T67" fmla="*/ 4291 h 6827"/>
                <a:gd name="T68" fmla="*/ 5097 w 6576"/>
                <a:gd name="T69" fmla="*/ 3633 h 6827"/>
                <a:gd name="T70" fmla="*/ 4869 w 6576"/>
                <a:gd name="T71" fmla="*/ 3633 h 6827"/>
                <a:gd name="T72" fmla="*/ 4983 w 6576"/>
                <a:gd name="T73" fmla="*/ 3080 h 6827"/>
                <a:gd name="T74" fmla="*/ 5097 w 6576"/>
                <a:gd name="T75" fmla="*/ 3633 h 6827"/>
                <a:gd name="T76" fmla="*/ 4983 w 6576"/>
                <a:gd name="T77" fmla="*/ 2650 h 6827"/>
                <a:gd name="T78" fmla="*/ 4869 w 6576"/>
                <a:gd name="T79" fmla="*/ 2097 h 6827"/>
                <a:gd name="T80" fmla="*/ 5097 w 6576"/>
                <a:gd name="T81" fmla="*/ 2097 h 6827"/>
                <a:gd name="T82" fmla="*/ 5097 w 6576"/>
                <a:gd name="T83" fmla="*/ 1439 h 6827"/>
                <a:gd name="T84" fmla="*/ 4869 w 6576"/>
                <a:gd name="T85" fmla="*/ 1439 h 6827"/>
                <a:gd name="T86" fmla="*/ 4983 w 6576"/>
                <a:gd name="T87" fmla="*/ 886 h 6827"/>
                <a:gd name="T88" fmla="*/ 5097 w 6576"/>
                <a:gd name="T89" fmla="*/ 1439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576" h="6827">
                  <a:moveTo>
                    <a:pt x="6462" y="0"/>
                  </a:moveTo>
                  <a:lnTo>
                    <a:pt x="5097" y="0"/>
                  </a:lnTo>
                  <a:lnTo>
                    <a:pt x="5097" y="341"/>
                  </a:lnTo>
                  <a:cubicBezTo>
                    <a:pt x="5097" y="404"/>
                    <a:pt x="5046" y="455"/>
                    <a:pt x="4983" y="455"/>
                  </a:cubicBezTo>
                  <a:cubicBezTo>
                    <a:pt x="4920" y="455"/>
                    <a:pt x="4869" y="404"/>
                    <a:pt x="4869" y="341"/>
                  </a:cubicBezTo>
                  <a:lnTo>
                    <a:pt x="4869" y="0"/>
                  </a:lnTo>
                  <a:lnTo>
                    <a:pt x="3504" y="0"/>
                  </a:lnTo>
                  <a:cubicBezTo>
                    <a:pt x="3441" y="0"/>
                    <a:pt x="3390" y="51"/>
                    <a:pt x="3390" y="114"/>
                  </a:cubicBezTo>
                  <a:lnTo>
                    <a:pt x="3390" y="1502"/>
                  </a:lnTo>
                  <a:lnTo>
                    <a:pt x="2297" y="409"/>
                  </a:lnTo>
                  <a:cubicBezTo>
                    <a:pt x="2253" y="365"/>
                    <a:pt x="2181" y="365"/>
                    <a:pt x="2136" y="409"/>
                  </a:cubicBezTo>
                  <a:lnTo>
                    <a:pt x="1171" y="1375"/>
                  </a:lnTo>
                  <a:lnTo>
                    <a:pt x="1412" y="1616"/>
                  </a:lnTo>
                  <a:cubicBezTo>
                    <a:pt x="1456" y="1660"/>
                    <a:pt x="1456" y="1732"/>
                    <a:pt x="1412" y="1777"/>
                  </a:cubicBezTo>
                  <a:cubicBezTo>
                    <a:pt x="1390" y="1799"/>
                    <a:pt x="1361" y="1810"/>
                    <a:pt x="1331" y="1810"/>
                  </a:cubicBezTo>
                  <a:cubicBezTo>
                    <a:pt x="1302" y="1810"/>
                    <a:pt x="1273" y="1799"/>
                    <a:pt x="1251" y="1777"/>
                  </a:cubicBezTo>
                  <a:lnTo>
                    <a:pt x="1010" y="1535"/>
                  </a:lnTo>
                  <a:lnTo>
                    <a:pt x="44" y="2501"/>
                  </a:lnTo>
                  <a:cubicBezTo>
                    <a:pt x="0" y="2545"/>
                    <a:pt x="0" y="2617"/>
                    <a:pt x="44" y="2662"/>
                  </a:cubicBezTo>
                  <a:lnTo>
                    <a:pt x="3390" y="6007"/>
                  </a:lnTo>
                  <a:lnTo>
                    <a:pt x="3390" y="6713"/>
                  </a:lnTo>
                  <a:cubicBezTo>
                    <a:pt x="3390" y="6776"/>
                    <a:pt x="3441" y="6827"/>
                    <a:pt x="3504" y="6827"/>
                  </a:cubicBezTo>
                  <a:lnTo>
                    <a:pt x="4869" y="6827"/>
                  </a:lnTo>
                  <a:lnTo>
                    <a:pt x="4869" y="6485"/>
                  </a:lnTo>
                  <a:cubicBezTo>
                    <a:pt x="4869" y="6423"/>
                    <a:pt x="4920" y="6372"/>
                    <a:pt x="4983" y="6372"/>
                  </a:cubicBezTo>
                  <a:cubicBezTo>
                    <a:pt x="5046" y="6372"/>
                    <a:pt x="5097" y="6423"/>
                    <a:pt x="5097" y="6485"/>
                  </a:cubicBezTo>
                  <a:lnTo>
                    <a:pt x="5097" y="6827"/>
                  </a:lnTo>
                  <a:lnTo>
                    <a:pt x="6462" y="6827"/>
                  </a:lnTo>
                  <a:cubicBezTo>
                    <a:pt x="6525" y="6827"/>
                    <a:pt x="6576" y="6776"/>
                    <a:pt x="6576" y="6713"/>
                  </a:cubicBezTo>
                  <a:lnTo>
                    <a:pt x="6576" y="114"/>
                  </a:lnTo>
                  <a:cubicBezTo>
                    <a:pt x="6576" y="51"/>
                    <a:pt x="6525" y="0"/>
                    <a:pt x="6462" y="0"/>
                  </a:cubicBezTo>
                  <a:close/>
                  <a:moveTo>
                    <a:pt x="2185" y="2550"/>
                  </a:moveTo>
                  <a:cubicBezTo>
                    <a:pt x="2163" y="2573"/>
                    <a:pt x="2134" y="2584"/>
                    <a:pt x="2105" y="2584"/>
                  </a:cubicBezTo>
                  <a:cubicBezTo>
                    <a:pt x="2076" y="2584"/>
                    <a:pt x="2047" y="2573"/>
                    <a:pt x="2025" y="2550"/>
                  </a:cubicBezTo>
                  <a:lnTo>
                    <a:pt x="1715" y="2241"/>
                  </a:lnTo>
                  <a:cubicBezTo>
                    <a:pt x="1671" y="2196"/>
                    <a:pt x="1671" y="2124"/>
                    <a:pt x="1715" y="2080"/>
                  </a:cubicBezTo>
                  <a:cubicBezTo>
                    <a:pt x="1760" y="2035"/>
                    <a:pt x="1832" y="2035"/>
                    <a:pt x="1876" y="2080"/>
                  </a:cubicBezTo>
                  <a:lnTo>
                    <a:pt x="2185" y="2389"/>
                  </a:lnTo>
                  <a:cubicBezTo>
                    <a:pt x="2230" y="2434"/>
                    <a:pt x="2230" y="2506"/>
                    <a:pt x="2185" y="2550"/>
                  </a:cubicBezTo>
                  <a:close/>
                  <a:moveTo>
                    <a:pt x="2959" y="3324"/>
                  </a:moveTo>
                  <a:cubicBezTo>
                    <a:pt x="2937" y="3346"/>
                    <a:pt x="2908" y="3357"/>
                    <a:pt x="2879" y="3357"/>
                  </a:cubicBezTo>
                  <a:cubicBezTo>
                    <a:pt x="2849" y="3357"/>
                    <a:pt x="2820" y="3346"/>
                    <a:pt x="2798" y="3324"/>
                  </a:cubicBezTo>
                  <a:lnTo>
                    <a:pt x="2489" y="3014"/>
                  </a:lnTo>
                  <a:cubicBezTo>
                    <a:pt x="2444" y="2970"/>
                    <a:pt x="2444" y="2898"/>
                    <a:pt x="2489" y="2854"/>
                  </a:cubicBezTo>
                  <a:cubicBezTo>
                    <a:pt x="2533" y="2809"/>
                    <a:pt x="2605" y="2809"/>
                    <a:pt x="2650" y="2854"/>
                  </a:cubicBezTo>
                  <a:lnTo>
                    <a:pt x="2959" y="3163"/>
                  </a:lnTo>
                  <a:cubicBezTo>
                    <a:pt x="3004" y="3207"/>
                    <a:pt x="3004" y="3279"/>
                    <a:pt x="2959" y="3324"/>
                  </a:cubicBezTo>
                  <a:close/>
                  <a:moveTo>
                    <a:pt x="3584" y="3949"/>
                  </a:moveTo>
                  <a:cubicBezTo>
                    <a:pt x="3562" y="3971"/>
                    <a:pt x="3533" y="3982"/>
                    <a:pt x="3504" y="3982"/>
                  </a:cubicBezTo>
                  <a:cubicBezTo>
                    <a:pt x="3475" y="3982"/>
                    <a:pt x="3445" y="3971"/>
                    <a:pt x="3423" y="3949"/>
                  </a:cubicBezTo>
                  <a:lnTo>
                    <a:pt x="3262" y="3788"/>
                  </a:lnTo>
                  <a:cubicBezTo>
                    <a:pt x="3218" y="3744"/>
                    <a:pt x="3218" y="3672"/>
                    <a:pt x="3262" y="3627"/>
                  </a:cubicBezTo>
                  <a:cubicBezTo>
                    <a:pt x="3307" y="3583"/>
                    <a:pt x="3379" y="3583"/>
                    <a:pt x="3423" y="3627"/>
                  </a:cubicBezTo>
                  <a:lnTo>
                    <a:pt x="3584" y="3788"/>
                  </a:lnTo>
                  <a:cubicBezTo>
                    <a:pt x="3629" y="3832"/>
                    <a:pt x="3629" y="3905"/>
                    <a:pt x="3584" y="3949"/>
                  </a:cubicBezTo>
                  <a:close/>
                  <a:moveTo>
                    <a:pt x="5097" y="5827"/>
                  </a:moveTo>
                  <a:cubicBezTo>
                    <a:pt x="5097" y="5890"/>
                    <a:pt x="5046" y="5941"/>
                    <a:pt x="4983" y="5941"/>
                  </a:cubicBezTo>
                  <a:cubicBezTo>
                    <a:pt x="4920" y="5941"/>
                    <a:pt x="4869" y="5890"/>
                    <a:pt x="4869" y="5827"/>
                  </a:cubicBezTo>
                  <a:lnTo>
                    <a:pt x="4869" y="5388"/>
                  </a:lnTo>
                  <a:cubicBezTo>
                    <a:pt x="4869" y="5325"/>
                    <a:pt x="4920" y="5275"/>
                    <a:pt x="4983" y="5275"/>
                  </a:cubicBezTo>
                  <a:cubicBezTo>
                    <a:pt x="5046" y="5275"/>
                    <a:pt x="5097" y="5325"/>
                    <a:pt x="5097" y="5388"/>
                  </a:cubicBezTo>
                  <a:lnTo>
                    <a:pt x="5097" y="5827"/>
                  </a:lnTo>
                  <a:close/>
                  <a:moveTo>
                    <a:pt x="5097" y="4730"/>
                  </a:moveTo>
                  <a:cubicBezTo>
                    <a:pt x="5097" y="4793"/>
                    <a:pt x="5046" y="4844"/>
                    <a:pt x="4983" y="4844"/>
                  </a:cubicBezTo>
                  <a:cubicBezTo>
                    <a:pt x="4920" y="4844"/>
                    <a:pt x="4869" y="4793"/>
                    <a:pt x="4869" y="4730"/>
                  </a:cubicBezTo>
                  <a:lnTo>
                    <a:pt x="4869" y="4291"/>
                  </a:lnTo>
                  <a:cubicBezTo>
                    <a:pt x="4869" y="4228"/>
                    <a:pt x="4920" y="4177"/>
                    <a:pt x="4983" y="4177"/>
                  </a:cubicBezTo>
                  <a:cubicBezTo>
                    <a:pt x="5046" y="4177"/>
                    <a:pt x="5097" y="4228"/>
                    <a:pt x="5097" y="4291"/>
                  </a:cubicBezTo>
                  <a:lnTo>
                    <a:pt x="5097" y="4730"/>
                  </a:lnTo>
                  <a:close/>
                  <a:moveTo>
                    <a:pt x="5097" y="3633"/>
                  </a:moveTo>
                  <a:cubicBezTo>
                    <a:pt x="5097" y="3696"/>
                    <a:pt x="5046" y="3747"/>
                    <a:pt x="4983" y="3747"/>
                  </a:cubicBezTo>
                  <a:cubicBezTo>
                    <a:pt x="4920" y="3747"/>
                    <a:pt x="4869" y="3696"/>
                    <a:pt x="4869" y="3633"/>
                  </a:cubicBezTo>
                  <a:lnTo>
                    <a:pt x="4869" y="3194"/>
                  </a:lnTo>
                  <a:cubicBezTo>
                    <a:pt x="4869" y="3131"/>
                    <a:pt x="4920" y="3080"/>
                    <a:pt x="4983" y="3080"/>
                  </a:cubicBezTo>
                  <a:cubicBezTo>
                    <a:pt x="5046" y="3080"/>
                    <a:pt x="5097" y="3131"/>
                    <a:pt x="5097" y="3194"/>
                  </a:cubicBezTo>
                  <a:lnTo>
                    <a:pt x="5097" y="3633"/>
                  </a:lnTo>
                  <a:close/>
                  <a:moveTo>
                    <a:pt x="5097" y="2536"/>
                  </a:moveTo>
                  <a:cubicBezTo>
                    <a:pt x="5097" y="2599"/>
                    <a:pt x="5046" y="2650"/>
                    <a:pt x="4983" y="2650"/>
                  </a:cubicBezTo>
                  <a:cubicBezTo>
                    <a:pt x="4920" y="2650"/>
                    <a:pt x="4869" y="2599"/>
                    <a:pt x="4869" y="2536"/>
                  </a:cubicBezTo>
                  <a:lnTo>
                    <a:pt x="4869" y="2097"/>
                  </a:lnTo>
                  <a:cubicBezTo>
                    <a:pt x="4869" y="2034"/>
                    <a:pt x="4920" y="1983"/>
                    <a:pt x="4983" y="1983"/>
                  </a:cubicBezTo>
                  <a:cubicBezTo>
                    <a:pt x="5046" y="1983"/>
                    <a:pt x="5097" y="2034"/>
                    <a:pt x="5097" y="2097"/>
                  </a:cubicBezTo>
                  <a:lnTo>
                    <a:pt x="5097" y="2536"/>
                  </a:lnTo>
                  <a:close/>
                  <a:moveTo>
                    <a:pt x="5097" y="1439"/>
                  </a:moveTo>
                  <a:cubicBezTo>
                    <a:pt x="5097" y="1502"/>
                    <a:pt x="5046" y="1552"/>
                    <a:pt x="4983" y="1552"/>
                  </a:cubicBezTo>
                  <a:cubicBezTo>
                    <a:pt x="4920" y="1552"/>
                    <a:pt x="4869" y="1502"/>
                    <a:pt x="4869" y="1439"/>
                  </a:cubicBezTo>
                  <a:lnTo>
                    <a:pt x="4869" y="1000"/>
                  </a:lnTo>
                  <a:cubicBezTo>
                    <a:pt x="4869" y="937"/>
                    <a:pt x="4920" y="886"/>
                    <a:pt x="4983" y="886"/>
                  </a:cubicBezTo>
                  <a:cubicBezTo>
                    <a:pt x="5046" y="886"/>
                    <a:pt x="5097" y="937"/>
                    <a:pt x="5097" y="1000"/>
                  </a:cubicBezTo>
                  <a:lnTo>
                    <a:pt x="5097" y="1439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9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AA12C844-9EAA-4725-AE01-C29232038BA2}"/>
                </a:ext>
              </a:extLst>
            </p:cNvPr>
            <p:cNvSpPr/>
            <p:nvPr/>
          </p:nvSpPr>
          <p:spPr bwMode="auto">
            <a:xfrm>
              <a:off x="9801089" y="3028718"/>
              <a:ext cx="601579" cy="4009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工厂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物流仿真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307" name="iconfont-11117-5703275">
              <a:extLst>
                <a:ext uri="{FF2B5EF4-FFF2-40B4-BE49-F238E27FC236}">
                  <a16:creationId xmlns:a16="http://schemas.microsoft.com/office/drawing/2014/main" id="{14508D6B-BAAF-48B6-AECC-E13C220259F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541534" y="3859652"/>
              <a:ext cx="249794" cy="249182"/>
            </a:xfrm>
            <a:custGeom>
              <a:avLst/>
              <a:gdLst>
                <a:gd name="T0" fmla="*/ 489 w 6241"/>
                <a:gd name="T1" fmla="*/ 0 h 6235"/>
                <a:gd name="T2" fmla="*/ 0 w 6241"/>
                <a:gd name="T3" fmla="*/ 5746 h 6235"/>
                <a:gd name="T4" fmla="*/ 5752 w 6241"/>
                <a:gd name="T5" fmla="*/ 6235 h 6235"/>
                <a:gd name="T6" fmla="*/ 6241 w 6241"/>
                <a:gd name="T7" fmla="*/ 489 h 6235"/>
                <a:gd name="T8" fmla="*/ 5420 w 6241"/>
                <a:gd name="T9" fmla="*/ 557 h 6235"/>
                <a:gd name="T10" fmla="*/ 5420 w 6241"/>
                <a:gd name="T11" fmla="*/ 976 h 6235"/>
                <a:gd name="T12" fmla="*/ 5420 w 6241"/>
                <a:gd name="T13" fmla="*/ 557 h 6235"/>
                <a:gd name="T14" fmla="*/ 4879 w 6241"/>
                <a:gd name="T15" fmla="*/ 766 h 6235"/>
                <a:gd name="T16" fmla="*/ 4460 w 6241"/>
                <a:gd name="T17" fmla="*/ 766 h 6235"/>
                <a:gd name="T18" fmla="*/ 5682 w 6241"/>
                <a:gd name="T19" fmla="*/ 5676 h 6235"/>
                <a:gd name="T20" fmla="*/ 559 w 6241"/>
                <a:gd name="T21" fmla="*/ 1496 h 6235"/>
                <a:gd name="T22" fmla="*/ 5682 w 6241"/>
                <a:gd name="T23" fmla="*/ 5676 h 6235"/>
                <a:gd name="T24" fmla="*/ 1486 w 6241"/>
                <a:gd name="T25" fmla="*/ 2916 h 6235"/>
                <a:gd name="T26" fmla="*/ 4755 w 6241"/>
                <a:gd name="T27" fmla="*/ 2916 h 6235"/>
                <a:gd name="T28" fmla="*/ 3893 w 6241"/>
                <a:gd name="T29" fmla="*/ 2227 h 6235"/>
                <a:gd name="T30" fmla="*/ 4105 w 6241"/>
                <a:gd name="T31" fmla="*/ 2916 h 6235"/>
                <a:gd name="T32" fmla="*/ 2322 w 6241"/>
                <a:gd name="T33" fmla="*/ 2243 h 6235"/>
                <a:gd name="T34" fmla="*/ 3960 w 6241"/>
                <a:gd name="T35" fmla="*/ 4086 h 6235"/>
                <a:gd name="T36" fmla="*/ 3120 w 6241"/>
                <a:gd name="T37" fmla="*/ 5384 h 6235"/>
                <a:gd name="T38" fmla="*/ 1930 w 6241"/>
                <a:gd name="T39" fmla="*/ 4086 h 6235"/>
                <a:gd name="T40" fmla="*/ 1865 w 6241"/>
                <a:gd name="T41" fmla="*/ 4573 h 6235"/>
                <a:gd name="T42" fmla="*/ 2393 w 6241"/>
                <a:gd name="T43" fmla="*/ 4572 h 6235"/>
                <a:gd name="T44" fmla="*/ 2940 w 6241"/>
                <a:gd name="T45" fmla="*/ 4386 h 6235"/>
                <a:gd name="T46" fmla="*/ 3395 w 6241"/>
                <a:gd name="T47" fmla="*/ 4741 h 6235"/>
                <a:gd name="T48" fmla="*/ 3396 w 6241"/>
                <a:gd name="T49" fmla="*/ 5168 h 6235"/>
                <a:gd name="T50" fmla="*/ 3892 w 6241"/>
                <a:gd name="T51" fmla="*/ 4265 h 6235"/>
                <a:gd name="T52" fmla="*/ 5350 w 6241"/>
                <a:gd name="T53" fmla="*/ 3085 h 6235"/>
                <a:gd name="T54" fmla="*/ 931 w 6241"/>
                <a:gd name="T55" fmla="*/ 4014 h 6235"/>
                <a:gd name="T56" fmla="*/ 5350 w 6241"/>
                <a:gd name="T57" fmla="*/ 3085 h 6235"/>
                <a:gd name="T58" fmla="*/ 1093 w 6241"/>
                <a:gd name="T59" fmla="*/ 3852 h 6235"/>
                <a:gd name="T60" fmla="*/ 5188 w 6241"/>
                <a:gd name="T61" fmla="*/ 3247 h 6235"/>
                <a:gd name="T62" fmla="*/ 2480 w 6241"/>
                <a:gd name="T63" fmla="*/ 3717 h 6235"/>
                <a:gd name="T64" fmla="*/ 1302 w 6241"/>
                <a:gd name="T65" fmla="*/ 3392 h 6235"/>
                <a:gd name="T66" fmla="*/ 2480 w 6241"/>
                <a:gd name="T67" fmla="*/ 3717 h 6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41" h="6235">
                  <a:moveTo>
                    <a:pt x="5752" y="0"/>
                  </a:moveTo>
                  <a:lnTo>
                    <a:pt x="489" y="0"/>
                  </a:lnTo>
                  <a:cubicBezTo>
                    <a:pt x="219" y="0"/>
                    <a:pt x="0" y="219"/>
                    <a:pt x="0" y="489"/>
                  </a:cubicBezTo>
                  <a:lnTo>
                    <a:pt x="0" y="5746"/>
                  </a:lnTo>
                  <a:cubicBezTo>
                    <a:pt x="0" y="6015"/>
                    <a:pt x="219" y="6235"/>
                    <a:pt x="489" y="6235"/>
                  </a:cubicBezTo>
                  <a:lnTo>
                    <a:pt x="5752" y="6235"/>
                  </a:lnTo>
                  <a:cubicBezTo>
                    <a:pt x="6021" y="6235"/>
                    <a:pt x="6241" y="6015"/>
                    <a:pt x="6241" y="5746"/>
                  </a:cubicBezTo>
                  <a:lnTo>
                    <a:pt x="6241" y="489"/>
                  </a:lnTo>
                  <a:cubicBezTo>
                    <a:pt x="6241" y="219"/>
                    <a:pt x="6021" y="0"/>
                    <a:pt x="5752" y="0"/>
                  </a:cubicBezTo>
                  <a:close/>
                  <a:moveTo>
                    <a:pt x="5420" y="557"/>
                  </a:moveTo>
                  <a:cubicBezTo>
                    <a:pt x="5536" y="557"/>
                    <a:pt x="5630" y="650"/>
                    <a:pt x="5630" y="766"/>
                  </a:cubicBezTo>
                  <a:cubicBezTo>
                    <a:pt x="5630" y="882"/>
                    <a:pt x="5536" y="976"/>
                    <a:pt x="5420" y="976"/>
                  </a:cubicBezTo>
                  <a:cubicBezTo>
                    <a:pt x="5304" y="976"/>
                    <a:pt x="5211" y="882"/>
                    <a:pt x="5211" y="766"/>
                  </a:cubicBezTo>
                  <a:cubicBezTo>
                    <a:pt x="5211" y="650"/>
                    <a:pt x="5304" y="557"/>
                    <a:pt x="5420" y="557"/>
                  </a:cubicBezTo>
                  <a:close/>
                  <a:moveTo>
                    <a:pt x="4669" y="557"/>
                  </a:moveTo>
                  <a:cubicBezTo>
                    <a:pt x="4785" y="557"/>
                    <a:pt x="4879" y="650"/>
                    <a:pt x="4879" y="766"/>
                  </a:cubicBezTo>
                  <a:cubicBezTo>
                    <a:pt x="4879" y="882"/>
                    <a:pt x="4785" y="976"/>
                    <a:pt x="4669" y="976"/>
                  </a:cubicBezTo>
                  <a:cubicBezTo>
                    <a:pt x="4553" y="976"/>
                    <a:pt x="4460" y="882"/>
                    <a:pt x="4460" y="766"/>
                  </a:cubicBezTo>
                  <a:cubicBezTo>
                    <a:pt x="4460" y="650"/>
                    <a:pt x="4554" y="557"/>
                    <a:pt x="4669" y="557"/>
                  </a:cubicBezTo>
                  <a:close/>
                  <a:moveTo>
                    <a:pt x="5682" y="5676"/>
                  </a:moveTo>
                  <a:lnTo>
                    <a:pt x="559" y="5676"/>
                  </a:lnTo>
                  <a:lnTo>
                    <a:pt x="559" y="1496"/>
                  </a:lnTo>
                  <a:lnTo>
                    <a:pt x="5682" y="1496"/>
                  </a:lnTo>
                  <a:lnTo>
                    <a:pt x="5682" y="5676"/>
                  </a:lnTo>
                  <a:close/>
                  <a:moveTo>
                    <a:pt x="1698" y="2916"/>
                  </a:moveTo>
                  <a:lnTo>
                    <a:pt x="1486" y="2916"/>
                  </a:lnTo>
                  <a:cubicBezTo>
                    <a:pt x="1757" y="2280"/>
                    <a:pt x="2387" y="1834"/>
                    <a:pt x="3120" y="1834"/>
                  </a:cubicBezTo>
                  <a:cubicBezTo>
                    <a:pt x="3854" y="1834"/>
                    <a:pt x="4484" y="2280"/>
                    <a:pt x="4755" y="2916"/>
                  </a:cubicBezTo>
                  <a:lnTo>
                    <a:pt x="4543" y="2916"/>
                  </a:lnTo>
                  <a:cubicBezTo>
                    <a:pt x="4401" y="2626"/>
                    <a:pt x="4173" y="2385"/>
                    <a:pt x="3893" y="2227"/>
                  </a:cubicBezTo>
                  <a:cubicBezTo>
                    <a:pt x="3901" y="2235"/>
                    <a:pt x="3909" y="2242"/>
                    <a:pt x="3916" y="2249"/>
                  </a:cubicBezTo>
                  <a:cubicBezTo>
                    <a:pt x="4219" y="2552"/>
                    <a:pt x="4069" y="2584"/>
                    <a:pt x="4105" y="2916"/>
                  </a:cubicBezTo>
                  <a:lnTo>
                    <a:pt x="2585" y="2916"/>
                  </a:lnTo>
                  <a:cubicBezTo>
                    <a:pt x="2576" y="2659"/>
                    <a:pt x="2544" y="2403"/>
                    <a:pt x="2322" y="2243"/>
                  </a:cubicBezTo>
                  <a:cubicBezTo>
                    <a:pt x="2053" y="2400"/>
                    <a:pt x="1835" y="2635"/>
                    <a:pt x="1698" y="2916"/>
                  </a:cubicBezTo>
                  <a:close/>
                  <a:moveTo>
                    <a:pt x="3960" y="4086"/>
                  </a:moveTo>
                  <a:lnTo>
                    <a:pt x="4830" y="4086"/>
                  </a:lnTo>
                  <a:cubicBezTo>
                    <a:pt x="4621" y="4834"/>
                    <a:pt x="3934" y="5384"/>
                    <a:pt x="3120" y="5384"/>
                  </a:cubicBezTo>
                  <a:cubicBezTo>
                    <a:pt x="2307" y="5384"/>
                    <a:pt x="1619" y="4834"/>
                    <a:pt x="1410" y="4086"/>
                  </a:cubicBezTo>
                  <a:lnTo>
                    <a:pt x="1930" y="4086"/>
                  </a:lnTo>
                  <a:cubicBezTo>
                    <a:pt x="2034" y="4205"/>
                    <a:pt x="2152" y="4322"/>
                    <a:pt x="2143" y="4446"/>
                  </a:cubicBezTo>
                  <a:cubicBezTo>
                    <a:pt x="2130" y="4623"/>
                    <a:pt x="1997" y="4633"/>
                    <a:pt x="1865" y="4573"/>
                  </a:cubicBezTo>
                  <a:cubicBezTo>
                    <a:pt x="2016" y="4769"/>
                    <a:pt x="2211" y="4928"/>
                    <a:pt x="2436" y="5037"/>
                  </a:cubicBezTo>
                  <a:cubicBezTo>
                    <a:pt x="2399" y="4887"/>
                    <a:pt x="2347" y="4719"/>
                    <a:pt x="2393" y="4572"/>
                  </a:cubicBezTo>
                  <a:cubicBezTo>
                    <a:pt x="2442" y="4419"/>
                    <a:pt x="2583" y="4260"/>
                    <a:pt x="2759" y="4285"/>
                  </a:cubicBezTo>
                  <a:cubicBezTo>
                    <a:pt x="2835" y="4295"/>
                    <a:pt x="2883" y="4341"/>
                    <a:pt x="2940" y="4386"/>
                  </a:cubicBezTo>
                  <a:cubicBezTo>
                    <a:pt x="3002" y="4435"/>
                    <a:pt x="3097" y="4395"/>
                    <a:pt x="3169" y="4397"/>
                  </a:cubicBezTo>
                  <a:cubicBezTo>
                    <a:pt x="3351" y="4403"/>
                    <a:pt x="3382" y="4600"/>
                    <a:pt x="3395" y="4741"/>
                  </a:cubicBezTo>
                  <a:cubicBezTo>
                    <a:pt x="3404" y="4845"/>
                    <a:pt x="3500" y="4931"/>
                    <a:pt x="3474" y="5040"/>
                  </a:cubicBezTo>
                  <a:cubicBezTo>
                    <a:pt x="3462" y="5089"/>
                    <a:pt x="3437" y="5138"/>
                    <a:pt x="3396" y="5168"/>
                  </a:cubicBezTo>
                  <a:cubicBezTo>
                    <a:pt x="3685" y="5117"/>
                    <a:pt x="3946" y="4988"/>
                    <a:pt x="4159" y="4803"/>
                  </a:cubicBezTo>
                  <a:cubicBezTo>
                    <a:pt x="4085" y="4619"/>
                    <a:pt x="3873" y="4507"/>
                    <a:pt x="3892" y="4265"/>
                  </a:cubicBezTo>
                  <a:cubicBezTo>
                    <a:pt x="3900" y="4185"/>
                    <a:pt x="3925" y="4128"/>
                    <a:pt x="3960" y="4086"/>
                  </a:cubicBezTo>
                  <a:close/>
                  <a:moveTo>
                    <a:pt x="5350" y="3085"/>
                  </a:moveTo>
                  <a:lnTo>
                    <a:pt x="931" y="3085"/>
                  </a:lnTo>
                  <a:lnTo>
                    <a:pt x="931" y="4014"/>
                  </a:lnTo>
                  <a:lnTo>
                    <a:pt x="5350" y="4014"/>
                  </a:lnTo>
                  <a:lnTo>
                    <a:pt x="5350" y="3085"/>
                  </a:lnTo>
                  <a:close/>
                  <a:moveTo>
                    <a:pt x="5188" y="3852"/>
                  </a:moveTo>
                  <a:lnTo>
                    <a:pt x="1093" y="3852"/>
                  </a:lnTo>
                  <a:lnTo>
                    <a:pt x="1093" y="3247"/>
                  </a:lnTo>
                  <a:lnTo>
                    <a:pt x="5188" y="3247"/>
                  </a:lnTo>
                  <a:lnTo>
                    <a:pt x="5188" y="3852"/>
                  </a:lnTo>
                  <a:close/>
                  <a:moveTo>
                    <a:pt x="2480" y="3717"/>
                  </a:moveTo>
                  <a:lnTo>
                    <a:pt x="1302" y="3717"/>
                  </a:lnTo>
                  <a:lnTo>
                    <a:pt x="1302" y="3392"/>
                  </a:lnTo>
                  <a:lnTo>
                    <a:pt x="2480" y="3392"/>
                  </a:lnTo>
                  <a:lnTo>
                    <a:pt x="2480" y="3717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sz="179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BE7BE471-DBEF-45ED-9097-84325CA3AABB}"/>
                </a:ext>
              </a:extLst>
            </p:cNvPr>
            <p:cNvSpPr/>
            <p:nvPr/>
          </p:nvSpPr>
          <p:spPr bwMode="auto">
            <a:xfrm>
              <a:off x="9818674" y="3770552"/>
              <a:ext cx="601579" cy="4009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产线虚拟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调试优化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AA0FEE1F-9096-4706-93A6-DE858E23A47A}"/>
                </a:ext>
              </a:extLst>
            </p:cNvPr>
            <p:cNvSpPr/>
            <p:nvPr/>
          </p:nvSpPr>
          <p:spPr bwMode="auto">
            <a:xfrm>
              <a:off x="9838118" y="4554808"/>
              <a:ext cx="601579" cy="27918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工具集成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系统集成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310" name="tools-and-utensils_358962">
              <a:extLst>
                <a:ext uri="{FF2B5EF4-FFF2-40B4-BE49-F238E27FC236}">
                  <a16:creationId xmlns:a16="http://schemas.microsoft.com/office/drawing/2014/main" id="{E83FC589-18D8-4C3F-B4FE-4A560C2C66D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530670" y="4549263"/>
              <a:ext cx="288866" cy="288429"/>
            </a:xfrm>
            <a:custGeom>
              <a:avLst/>
              <a:gdLst>
                <a:gd name="connsiteX0" fmla="*/ 210920 w 607639"/>
                <a:gd name="connsiteY0" fmla="*/ 210638 h 606722"/>
                <a:gd name="connsiteX1" fmla="*/ 396578 w 607639"/>
                <a:gd name="connsiteY1" fmla="*/ 210638 h 606722"/>
                <a:gd name="connsiteX2" fmla="*/ 396578 w 607639"/>
                <a:gd name="connsiteY2" fmla="*/ 396014 h 606722"/>
                <a:gd name="connsiteX3" fmla="*/ 210920 w 607639"/>
                <a:gd name="connsiteY3" fmla="*/ 396014 h 606722"/>
                <a:gd name="connsiteX4" fmla="*/ 160299 w 607639"/>
                <a:gd name="connsiteY4" fmla="*/ 160057 h 606722"/>
                <a:gd name="connsiteX5" fmla="*/ 160299 w 607639"/>
                <a:gd name="connsiteY5" fmla="*/ 446577 h 606722"/>
                <a:gd name="connsiteX6" fmla="*/ 447252 w 607639"/>
                <a:gd name="connsiteY6" fmla="*/ 446577 h 606722"/>
                <a:gd name="connsiteX7" fmla="*/ 447252 w 607639"/>
                <a:gd name="connsiteY7" fmla="*/ 160057 h 606722"/>
                <a:gd name="connsiteX8" fmla="*/ 160299 w 607639"/>
                <a:gd name="connsiteY8" fmla="*/ 0 h 606722"/>
                <a:gd name="connsiteX9" fmla="*/ 210943 w 607639"/>
                <a:gd name="connsiteY9" fmla="*/ 0 h 606722"/>
                <a:gd name="connsiteX10" fmla="*/ 210943 w 607639"/>
                <a:gd name="connsiteY10" fmla="*/ 59010 h 606722"/>
                <a:gd name="connsiteX11" fmla="*/ 278498 w 607639"/>
                <a:gd name="connsiteY11" fmla="*/ 59010 h 606722"/>
                <a:gd name="connsiteX12" fmla="*/ 278498 w 607639"/>
                <a:gd name="connsiteY12" fmla="*/ 0 h 606722"/>
                <a:gd name="connsiteX13" fmla="*/ 329142 w 607639"/>
                <a:gd name="connsiteY13" fmla="*/ 0 h 606722"/>
                <a:gd name="connsiteX14" fmla="*/ 329142 w 607639"/>
                <a:gd name="connsiteY14" fmla="*/ 59010 h 606722"/>
                <a:gd name="connsiteX15" fmla="*/ 396608 w 607639"/>
                <a:gd name="connsiteY15" fmla="*/ 59010 h 606722"/>
                <a:gd name="connsiteX16" fmla="*/ 396608 w 607639"/>
                <a:gd name="connsiteY16" fmla="*/ 0 h 606722"/>
                <a:gd name="connsiteX17" fmla="*/ 447252 w 607639"/>
                <a:gd name="connsiteY17" fmla="*/ 0 h 606722"/>
                <a:gd name="connsiteX18" fmla="*/ 447252 w 607639"/>
                <a:gd name="connsiteY18" fmla="*/ 59010 h 606722"/>
                <a:gd name="connsiteX19" fmla="*/ 472618 w 607639"/>
                <a:gd name="connsiteY19" fmla="*/ 59010 h 606722"/>
                <a:gd name="connsiteX20" fmla="*/ 548540 w 607639"/>
                <a:gd name="connsiteY20" fmla="*/ 134817 h 606722"/>
                <a:gd name="connsiteX21" fmla="*/ 548540 w 607639"/>
                <a:gd name="connsiteY21" fmla="*/ 160057 h 606722"/>
                <a:gd name="connsiteX22" fmla="*/ 607639 w 607639"/>
                <a:gd name="connsiteY22" fmla="*/ 160057 h 606722"/>
                <a:gd name="connsiteX23" fmla="*/ 607639 w 607639"/>
                <a:gd name="connsiteY23" fmla="*/ 210624 h 606722"/>
                <a:gd name="connsiteX24" fmla="*/ 548540 w 607639"/>
                <a:gd name="connsiteY24" fmla="*/ 210624 h 606722"/>
                <a:gd name="connsiteX25" fmla="*/ 548540 w 607639"/>
                <a:gd name="connsiteY25" fmla="*/ 278077 h 606722"/>
                <a:gd name="connsiteX26" fmla="*/ 607639 w 607639"/>
                <a:gd name="connsiteY26" fmla="*/ 278077 h 606722"/>
                <a:gd name="connsiteX27" fmla="*/ 607639 w 607639"/>
                <a:gd name="connsiteY27" fmla="*/ 328645 h 606722"/>
                <a:gd name="connsiteX28" fmla="*/ 548540 w 607639"/>
                <a:gd name="connsiteY28" fmla="*/ 328645 h 606722"/>
                <a:gd name="connsiteX29" fmla="*/ 548540 w 607639"/>
                <a:gd name="connsiteY29" fmla="*/ 396009 h 606722"/>
                <a:gd name="connsiteX30" fmla="*/ 607639 w 607639"/>
                <a:gd name="connsiteY30" fmla="*/ 396009 h 606722"/>
                <a:gd name="connsiteX31" fmla="*/ 607639 w 607639"/>
                <a:gd name="connsiteY31" fmla="*/ 446577 h 606722"/>
                <a:gd name="connsiteX32" fmla="*/ 548540 w 607639"/>
                <a:gd name="connsiteY32" fmla="*/ 446577 h 606722"/>
                <a:gd name="connsiteX33" fmla="*/ 548540 w 607639"/>
                <a:gd name="connsiteY33" fmla="*/ 471905 h 606722"/>
                <a:gd name="connsiteX34" fmla="*/ 472618 w 607639"/>
                <a:gd name="connsiteY34" fmla="*/ 547712 h 606722"/>
                <a:gd name="connsiteX35" fmla="*/ 447252 w 607639"/>
                <a:gd name="connsiteY35" fmla="*/ 547712 h 606722"/>
                <a:gd name="connsiteX36" fmla="*/ 447252 w 607639"/>
                <a:gd name="connsiteY36" fmla="*/ 606722 h 606722"/>
                <a:gd name="connsiteX37" fmla="*/ 396608 w 607639"/>
                <a:gd name="connsiteY37" fmla="*/ 606722 h 606722"/>
                <a:gd name="connsiteX38" fmla="*/ 396608 w 607639"/>
                <a:gd name="connsiteY38" fmla="*/ 547712 h 606722"/>
                <a:gd name="connsiteX39" fmla="*/ 329142 w 607639"/>
                <a:gd name="connsiteY39" fmla="*/ 547712 h 606722"/>
                <a:gd name="connsiteX40" fmla="*/ 329142 w 607639"/>
                <a:gd name="connsiteY40" fmla="*/ 606722 h 606722"/>
                <a:gd name="connsiteX41" fmla="*/ 278498 w 607639"/>
                <a:gd name="connsiteY41" fmla="*/ 606722 h 606722"/>
                <a:gd name="connsiteX42" fmla="*/ 278498 w 607639"/>
                <a:gd name="connsiteY42" fmla="*/ 547712 h 606722"/>
                <a:gd name="connsiteX43" fmla="*/ 210943 w 607639"/>
                <a:gd name="connsiteY43" fmla="*/ 547712 h 606722"/>
                <a:gd name="connsiteX44" fmla="*/ 210943 w 607639"/>
                <a:gd name="connsiteY44" fmla="*/ 606722 h 606722"/>
                <a:gd name="connsiteX45" fmla="*/ 160299 w 607639"/>
                <a:gd name="connsiteY45" fmla="*/ 606722 h 606722"/>
                <a:gd name="connsiteX46" fmla="*/ 160299 w 607639"/>
                <a:gd name="connsiteY46" fmla="*/ 547712 h 606722"/>
                <a:gd name="connsiteX47" fmla="*/ 135021 w 607639"/>
                <a:gd name="connsiteY47" fmla="*/ 547712 h 606722"/>
                <a:gd name="connsiteX48" fmla="*/ 59100 w 607639"/>
                <a:gd name="connsiteY48" fmla="*/ 471905 h 606722"/>
                <a:gd name="connsiteX49" fmla="*/ 59100 w 607639"/>
                <a:gd name="connsiteY49" fmla="*/ 446577 h 606722"/>
                <a:gd name="connsiteX50" fmla="*/ 0 w 607639"/>
                <a:gd name="connsiteY50" fmla="*/ 446577 h 606722"/>
                <a:gd name="connsiteX51" fmla="*/ 0 w 607639"/>
                <a:gd name="connsiteY51" fmla="*/ 396009 h 606722"/>
                <a:gd name="connsiteX52" fmla="*/ 59100 w 607639"/>
                <a:gd name="connsiteY52" fmla="*/ 396009 h 606722"/>
                <a:gd name="connsiteX53" fmla="*/ 59100 w 607639"/>
                <a:gd name="connsiteY53" fmla="*/ 328645 h 606722"/>
                <a:gd name="connsiteX54" fmla="*/ 0 w 607639"/>
                <a:gd name="connsiteY54" fmla="*/ 328645 h 606722"/>
                <a:gd name="connsiteX55" fmla="*/ 0 w 607639"/>
                <a:gd name="connsiteY55" fmla="*/ 278077 h 606722"/>
                <a:gd name="connsiteX56" fmla="*/ 59100 w 607639"/>
                <a:gd name="connsiteY56" fmla="*/ 278077 h 606722"/>
                <a:gd name="connsiteX57" fmla="*/ 59100 w 607639"/>
                <a:gd name="connsiteY57" fmla="*/ 210624 h 606722"/>
                <a:gd name="connsiteX58" fmla="*/ 0 w 607639"/>
                <a:gd name="connsiteY58" fmla="*/ 210624 h 606722"/>
                <a:gd name="connsiteX59" fmla="*/ 0 w 607639"/>
                <a:gd name="connsiteY59" fmla="*/ 160057 h 606722"/>
                <a:gd name="connsiteX60" fmla="*/ 59100 w 607639"/>
                <a:gd name="connsiteY60" fmla="*/ 160057 h 606722"/>
                <a:gd name="connsiteX61" fmla="*/ 59100 w 607639"/>
                <a:gd name="connsiteY61" fmla="*/ 134817 h 606722"/>
                <a:gd name="connsiteX62" fmla="*/ 135021 w 607639"/>
                <a:gd name="connsiteY62" fmla="*/ 59010 h 606722"/>
                <a:gd name="connsiteX63" fmla="*/ 160299 w 607639"/>
                <a:gd name="connsiteY63" fmla="*/ 5901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07639" h="606722">
                  <a:moveTo>
                    <a:pt x="210920" y="210638"/>
                  </a:moveTo>
                  <a:lnTo>
                    <a:pt x="396578" y="210638"/>
                  </a:lnTo>
                  <a:lnTo>
                    <a:pt x="396578" y="396014"/>
                  </a:lnTo>
                  <a:lnTo>
                    <a:pt x="210920" y="396014"/>
                  </a:lnTo>
                  <a:close/>
                  <a:moveTo>
                    <a:pt x="160299" y="160057"/>
                  </a:moveTo>
                  <a:lnTo>
                    <a:pt x="160299" y="446577"/>
                  </a:lnTo>
                  <a:lnTo>
                    <a:pt x="447252" y="446577"/>
                  </a:lnTo>
                  <a:lnTo>
                    <a:pt x="447252" y="160057"/>
                  </a:lnTo>
                  <a:close/>
                  <a:moveTo>
                    <a:pt x="160299" y="0"/>
                  </a:moveTo>
                  <a:lnTo>
                    <a:pt x="210943" y="0"/>
                  </a:lnTo>
                  <a:lnTo>
                    <a:pt x="210943" y="59010"/>
                  </a:lnTo>
                  <a:lnTo>
                    <a:pt x="278498" y="59010"/>
                  </a:lnTo>
                  <a:lnTo>
                    <a:pt x="278498" y="0"/>
                  </a:lnTo>
                  <a:lnTo>
                    <a:pt x="329142" y="0"/>
                  </a:lnTo>
                  <a:lnTo>
                    <a:pt x="329142" y="59010"/>
                  </a:lnTo>
                  <a:lnTo>
                    <a:pt x="396608" y="59010"/>
                  </a:lnTo>
                  <a:lnTo>
                    <a:pt x="396608" y="0"/>
                  </a:lnTo>
                  <a:lnTo>
                    <a:pt x="447252" y="0"/>
                  </a:lnTo>
                  <a:lnTo>
                    <a:pt x="447252" y="59010"/>
                  </a:lnTo>
                  <a:lnTo>
                    <a:pt x="472618" y="59010"/>
                  </a:lnTo>
                  <a:cubicBezTo>
                    <a:pt x="514451" y="59010"/>
                    <a:pt x="548540" y="93048"/>
                    <a:pt x="548540" y="134817"/>
                  </a:cubicBezTo>
                  <a:lnTo>
                    <a:pt x="548540" y="160057"/>
                  </a:lnTo>
                  <a:lnTo>
                    <a:pt x="607639" y="160057"/>
                  </a:lnTo>
                  <a:lnTo>
                    <a:pt x="607639" y="210624"/>
                  </a:lnTo>
                  <a:lnTo>
                    <a:pt x="548540" y="210624"/>
                  </a:lnTo>
                  <a:lnTo>
                    <a:pt x="548540" y="278077"/>
                  </a:lnTo>
                  <a:lnTo>
                    <a:pt x="607639" y="278077"/>
                  </a:lnTo>
                  <a:lnTo>
                    <a:pt x="607639" y="328645"/>
                  </a:lnTo>
                  <a:lnTo>
                    <a:pt x="548540" y="328645"/>
                  </a:lnTo>
                  <a:lnTo>
                    <a:pt x="548540" y="396009"/>
                  </a:lnTo>
                  <a:lnTo>
                    <a:pt x="607639" y="396009"/>
                  </a:lnTo>
                  <a:lnTo>
                    <a:pt x="607639" y="446577"/>
                  </a:lnTo>
                  <a:lnTo>
                    <a:pt x="548540" y="446577"/>
                  </a:lnTo>
                  <a:lnTo>
                    <a:pt x="548540" y="471905"/>
                  </a:lnTo>
                  <a:cubicBezTo>
                    <a:pt x="548540" y="513674"/>
                    <a:pt x="514451" y="547712"/>
                    <a:pt x="472618" y="547712"/>
                  </a:cubicBezTo>
                  <a:lnTo>
                    <a:pt x="447252" y="547712"/>
                  </a:lnTo>
                  <a:lnTo>
                    <a:pt x="447252" y="606722"/>
                  </a:lnTo>
                  <a:lnTo>
                    <a:pt x="396608" y="606722"/>
                  </a:lnTo>
                  <a:lnTo>
                    <a:pt x="396608" y="547712"/>
                  </a:lnTo>
                  <a:lnTo>
                    <a:pt x="329142" y="547712"/>
                  </a:lnTo>
                  <a:lnTo>
                    <a:pt x="329142" y="606722"/>
                  </a:lnTo>
                  <a:lnTo>
                    <a:pt x="278498" y="606722"/>
                  </a:lnTo>
                  <a:lnTo>
                    <a:pt x="278498" y="547712"/>
                  </a:lnTo>
                  <a:lnTo>
                    <a:pt x="210943" y="547712"/>
                  </a:lnTo>
                  <a:lnTo>
                    <a:pt x="210943" y="606722"/>
                  </a:lnTo>
                  <a:lnTo>
                    <a:pt x="160299" y="606722"/>
                  </a:lnTo>
                  <a:lnTo>
                    <a:pt x="160299" y="547712"/>
                  </a:lnTo>
                  <a:lnTo>
                    <a:pt x="135021" y="547712"/>
                  </a:lnTo>
                  <a:cubicBezTo>
                    <a:pt x="93189" y="547712"/>
                    <a:pt x="59100" y="513674"/>
                    <a:pt x="59100" y="471905"/>
                  </a:cubicBezTo>
                  <a:lnTo>
                    <a:pt x="59100" y="446577"/>
                  </a:lnTo>
                  <a:lnTo>
                    <a:pt x="0" y="446577"/>
                  </a:lnTo>
                  <a:lnTo>
                    <a:pt x="0" y="396009"/>
                  </a:lnTo>
                  <a:lnTo>
                    <a:pt x="59100" y="396009"/>
                  </a:lnTo>
                  <a:lnTo>
                    <a:pt x="59100" y="328645"/>
                  </a:lnTo>
                  <a:lnTo>
                    <a:pt x="0" y="328645"/>
                  </a:lnTo>
                  <a:lnTo>
                    <a:pt x="0" y="278077"/>
                  </a:lnTo>
                  <a:lnTo>
                    <a:pt x="59100" y="278077"/>
                  </a:lnTo>
                  <a:lnTo>
                    <a:pt x="59100" y="210624"/>
                  </a:lnTo>
                  <a:lnTo>
                    <a:pt x="0" y="210624"/>
                  </a:lnTo>
                  <a:lnTo>
                    <a:pt x="0" y="160057"/>
                  </a:lnTo>
                  <a:lnTo>
                    <a:pt x="59100" y="160057"/>
                  </a:lnTo>
                  <a:lnTo>
                    <a:pt x="59100" y="134817"/>
                  </a:lnTo>
                  <a:cubicBezTo>
                    <a:pt x="59100" y="93048"/>
                    <a:pt x="93100" y="59010"/>
                    <a:pt x="135021" y="59010"/>
                  </a:cubicBezTo>
                  <a:lnTo>
                    <a:pt x="160299" y="5901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66CA930D-6238-CAAE-EDFF-BDFE7637A5F2}"/>
              </a:ext>
            </a:extLst>
          </p:cNvPr>
          <p:cNvGrpSpPr/>
          <p:nvPr/>
        </p:nvGrpSpPr>
        <p:grpSpPr>
          <a:xfrm>
            <a:off x="9593780" y="5101565"/>
            <a:ext cx="714958" cy="474000"/>
            <a:chOff x="9593780" y="5101565"/>
            <a:chExt cx="714958" cy="474000"/>
          </a:xfrm>
        </p:grpSpPr>
        <p:sp>
          <p:nvSpPr>
            <p:cNvPr id="311" name="warehouse_249185">
              <a:extLst>
                <a:ext uri="{FF2B5EF4-FFF2-40B4-BE49-F238E27FC236}">
                  <a16:creationId xmlns:a16="http://schemas.microsoft.com/office/drawing/2014/main" id="{482320B0-96CC-41C0-AE1F-0B205B214AE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021160" y="5186296"/>
              <a:ext cx="287578" cy="283613"/>
            </a:xfrm>
            <a:custGeom>
              <a:avLst/>
              <a:gdLst>
                <a:gd name="connsiteX0" fmla="*/ 359286 w 609050"/>
                <a:gd name="connsiteY0" fmla="*/ 561904 h 600653"/>
                <a:gd name="connsiteX1" fmla="*/ 347743 w 609050"/>
                <a:gd name="connsiteY1" fmla="*/ 581324 h 600653"/>
                <a:gd name="connsiteX2" fmla="*/ 464899 w 609050"/>
                <a:gd name="connsiteY2" fmla="*/ 581324 h 600653"/>
                <a:gd name="connsiteX3" fmla="*/ 453356 w 609050"/>
                <a:gd name="connsiteY3" fmla="*/ 561904 h 600653"/>
                <a:gd name="connsiteX4" fmla="*/ 508072 w 609050"/>
                <a:gd name="connsiteY4" fmla="*/ 503826 h 600653"/>
                <a:gd name="connsiteX5" fmla="*/ 469353 w 609050"/>
                <a:gd name="connsiteY5" fmla="*/ 542575 h 600653"/>
                <a:gd name="connsiteX6" fmla="*/ 508072 w 609050"/>
                <a:gd name="connsiteY6" fmla="*/ 581324 h 600653"/>
                <a:gd name="connsiteX7" fmla="*/ 546882 w 609050"/>
                <a:gd name="connsiteY7" fmla="*/ 542575 h 600653"/>
                <a:gd name="connsiteX8" fmla="*/ 508072 w 609050"/>
                <a:gd name="connsiteY8" fmla="*/ 503826 h 600653"/>
                <a:gd name="connsiteX9" fmla="*/ 304480 w 609050"/>
                <a:gd name="connsiteY9" fmla="*/ 503826 h 600653"/>
                <a:gd name="connsiteX10" fmla="*/ 265761 w 609050"/>
                <a:gd name="connsiteY10" fmla="*/ 542575 h 600653"/>
                <a:gd name="connsiteX11" fmla="*/ 304480 w 609050"/>
                <a:gd name="connsiteY11" fmla="*/ 581324 h 600653"/>
                <a:gd name="connsiteX12" fmla="*/ 343289 w 609050"/>
                <a:gd name="connsiteY12" fmla="*/ 542575 h 600653"/>
                <a:gd name="connsiteX13" fmla="*/ 304480 w 609050"/>
                <a:gd name="connsiteY13" fmla="*/ 503826 h 600653"/>
                <a:gd name="connsiteX14" fmla="*/ 566241 w 609050"/>
                <a:gd name="connsiteY14" fmla="*/ 426419 h 600653"/>
                <a:gd name="connsiteX15" fmla="*/ 566241 w 609050"/>
                <a:gd name="connsiteY15" fmla="*/ 542575 h 600653"/>
                <a:gd name="connsiteX16" fmla="*/ 575966 w 609050"/>
                <a:gd name="connsiteY16" fmla="*/ 542575 h 600653"/>
                <a:gd name="connsiteX17" fmla="*/ 575966 w 609050"/>
                <a:gd name="connsiteY17" fmla="*/ 426419 h 600653"/>
                <a:gd name="connsiteX18" fmla="*/ 514616 w 609050"/>
                <a:gd name="connsiteY18" fmla="*/ 409540 h 600653"/>
                <a:gd name="connsiteX19" fmla="*/ 393915 w 609050"/>
                <a:gd name="connsiteY19" fmla="*/ 465168 h 600653"/>
                <a:gd name="connsiteX20" fmla="*/ 312841 w 609050"/>
                <a:gd name="connsiteY20" fmla="*/ 465168 h 600653"/>
                <a:gd name="connsiteX21" fmla="*/ 307479 w 609050"/>
                <a:gd name="connsiteY21" fmla="*/ 484679 h 600653"/>
                <a:gd name="connsiteX22" fmla="*/ 362649 w 609050"/>
                <a:gd name="connsiteY22" fmla="*/ 542575 h 600653"/>
                <a:gd name="connsiteX23" fmla="*/ 449903 w 609050"/>
                <a:gd name="connsiteY23" fmla="*/ 542575 h 600653"/>
                <a:gd name="connsiteX24" fmla="*/ 508072 w 609050"/>
                <a:gd name="connsiteY24" fmla="*/ 484497 h 600653"/>
                <a:gd name="connsiteX25" fmla="*/ 546882 w 609050"/>
                <a:gd name="connsiteY25" fmla="*/ 499380 h 600653"/>
                <a:gd name="connsiteX26" fmla="*/ 546882 w 609050"/>
                <a:gd name="connsiteY26" fmla="*/ 426419 h 600653"/>
                <a:gd name="connsiteX27" fmla="*/ 520705 w 609050"/>
                <a:gd name="connsiteY27" fmla="*/ 426419 h 600653"/>
                <a:gd name="connsiteX28" fmla="*/ 285120 w 609050"/>
                <a:gd name="connsiteY28" fmla="*/ 319973 h 600653"/>
                <a:gd name="connsiteX29" fmla="*/ 285120 w 609050"/>
                <a:gd name="connsiteY29" fmla="*/ 487855 h 600653"/>
                <a:gd name="connsiteX30" fmla="*/ 286665 w 609050"/>
                <a:gd name="connsiteY30" fmla="*/ 487310 h 600653"/>
                <a:gd name="connsiteX31" fmla="*/ 332383 w 609050"/>
                <a:gd name="connsiteY31" fmla="*/ 319973 h 600653"/>
                <a:gd name="connsiteX32" fmla="*/ 360377 w 609050"/>
                <a:gd name="connsiteY32" fmla="*/ 290934 h 600653"/>
                <a:gd name="connsiteX33" fmla="*/ 321021 w 609050"/>
                <a:gd name="connsiteY33" fmla="*/ 434949 h 600653"/>
                <a:gd name="connsiteX34" fmla="*/ 358650 w 609050"/>
                <a:gd name="connsiteY34" fmla="*/ 397380 h 600653"/>
                <a:gd name="connsiteX35" fmla="*/ 346107 w 609050"/>
                <a:gd name="connsiteY35" fmla="*/ 384857 h 600653"/>
                <a:gd name="connsiteX36" fmla="*/ 359831 w 609050"/>
                <a:gd name="connsiteY36" fmla="*/ 371154 h 600653"/>
                <a:gd name="connsiteX37" fmla="*/ 398641 w 609050"/>
                <a:gd name="connsiteY37" fmla="*/ 409903 h 600653"/>
                <a:gd name="connsiteX38" fmla="*/ 384917 w 609050"/>
                <a:gd name="connsiteY38" fmla="*/ 423606 h 600653"/>
                <a:gd name="connsiteX39" fmla="*/ 372374 w 609050"/>
                <a:gd name="connsiteY39" fmla="*/ 411083 h 600653"/>
                <a:gd name="connsiteX40" fmla="*/ 337654 w 609050"/>
                <a:gd name="connsiteY40" fmla="*/ 445748 h 600653"/>
                <a:gd name="connsiteX41" fmla="*/ 389643 w 609050"/>
                <a:gd name="connsiteY41" fmla="*/ 445748 h 600653"/>
                <a:gd name="connsiteX42" fmla="*/ 508072 w 609050"/>
                <a:gd name="connsiteY42" fmla="*/ 391209 h 600653"/>
                <a:gd name="connsiteX43" fmla="*/ 472171 w 609050"/>
                <a:gd name="connsiteY43" fmla="*/ 290934 h 600653"/>
                <a:gd name="connsiteX44" fmla="*/ 246310 w 609050"/>
                <a:gd name="connsiteY44" fmla="*/ 281224 h 600653"/>
                <a:gd name="connsiteX45" fmla="*/ 246310 w 609050"/>
                <a:gd name="connsiteY45" fmla="*/ 300553 h 600653"/>
                <a:gd name="connsiteX46" fmla="*/ 246310 w 609050"/>
                <a:gd name="connsiteY46" fmla="*/ 319973 h 600653"/>
                <a:gd name="connsiteX47" fmla="*/ 246310 w 609050"/>
                <a:gd name="connsiteY47" fmla="*/ 542575 h 600653"/>
                <a:gd name="connsiteX48" fmla="*/ 246310 w 609050"/>
                <a:gd name="connsiteY48" fmla="*/ 561904 h 600653"/>
                <a:gd name="connsiteX49" fmla="*/ 149422 w 609050"/>
                <a:gd name="connsiteY49" fmla="*/ 561904 h 600653"/>
                <a:gd name="connsiteX50" fmla="*/ 149422 w 609050"/>
                <a:gd name="connsiteY50" fmla="*/ 542575 h 600653"/>
                <a:gd name="connsiteX51" fmla="*/ 226951 w 609050"/>
                <a:gd name="connsiteY51" fmla="*/ 542575 h 600653"/>
                <a:gd name="connsiteX52" fmla="*/ 226951 w 609050"/>
                <a:gd name="connsiteY52" fmla="*/ 319973 h 600653"/>
                <a:gd name="connsiteX53" fmla="*/ 129972 w 609050"/>
                <a:gd name="connsiteY53" fmla="*/ 319973 h 600653"/>
                <a:gd name="connsiteX54" fmla="*/ 129972 w 609050"/>
                <a:gd name="connsiteY54" fmla="*/ 581324 h 600653"/>
                <a:gd name="connsiteX55" fmla="*/ 261307 w 609050"/>
                <a:gd name="connsiteY55" fmla="*/ 581324 h 600653"/>
                <a:gd name="connsiteX56" fmla="*/ 246310 w 609050"/>
                <a:gd name="connsiteY56" fmla="*/ 542575 h 600653"/>
                <a:gd name="connsiteX57" fmla="*/ 265761 w 609050"/>
                <a:gd name="connsiteY57" fmla="*/ 499380 h 600653"/>
                <a:gd name="connsiteX58" fmla="*/ 265761 w 609050"/>
                <a:gd name="connsiteY58" fmla="*/ 281224 h 600653"/>
                <a:gd name="connsiteX59" fmla="*/ 62168 w 609050"/>
                <a:gd name="connsiteY59" fmla="*/ 232856 h 600653"/>
                <a:gd name="connsiteX60" fmla="*/ 62168 w 609050"/>
                <a:gd name="connsiteY60" fmla="*/ 581324 h 600653"/>
                <a:gd name="connsiteX61" fmla="*/ 110612 w 609050"/>
                <a:gd name="connsiteY61" fmla="*/ 581324 h 600653"/>
                <a:gd name="connsiteX62" fmla="*/ 110612 w 609050"/>
                <a:gd name="connsiteY62" fmla="*/ 300553 h 600653"/>
                <a:gd name="connsiteX63" fmla="*/ 226951 w 609050"/>
                <a:gd name="connsiteY63" fmla="*/ 300553 h 600653"/>
                <a:gd name="connsiteX64" fmla="*/ 226951 w 609050"/>
                <a:gd name="connsiteY64" fmla="*/ 281224 h 600653"/>
                <a:gd name="connsiteX65" fmla="*/ 207591 w 609050"/>
                <a:gd name="connsiteY65" fmla="*/ 281224 h 600653"/>
                <a:gd name="connsiteX66" fmla="*/ 207591 w 609050"/>
                <a:gd name="connsiteY66" fmla="*/ 261895 h 600653"/>
                <a:gd name="connsiteX67" fmla="*/ 304480 w 609050"/>
                <a:gd name="connsiteY67" fmla="*/ 261895 h 600653"/>
                <a:gd name="connsiteX68" fmla="*/ 304480 w 609050"/>
                <a:gd name="connsiteY68" fmla="*/ 281224 h 600653"/>
                <a:gd name="connsiteX69" fmla="*/ 285120 w 609050"/>
                <a:gd name="connsiteY69" fmla="*/ 281224 h 600653"/>
                <a:gd name="connsiteX70" fmla="*/ 285120 w 609050"/>
                <a:gd name="connsiteY70" fmla="*/ 300553 h 600653"/>
                <a:gd name="connsiteX71" fmla="*/ 337654 w 609050"/>
                <a:gd name="connsiteY71" fmla="*/ 300553 h 600653"/>
                <a:gd name="connsiteX72" fmla="*/ 340290 w 609050"/>
                <a:gd name="connsiteY72" fmla="*/ 290934 h 600653"/>
                <a:gd name="connsiteX73" fmla="*/ 323930 w 609050"/>
                <a:gd name="connsiteY73" fmla="*/ 290934 h 600653"/>
                <a:gd name="connsiteX74" fmla="*/ 323930 w 609050"/>
                <a:gd name="connsiteY74" fmla="*/ 271514 h 600653"/>
                <a:gd name="connsiteX75" fmla="*/ 508072 w 609050"/>
                <a:gd name="connsiteY75" fmla="*/ 271514 h 600653"/>
                <a:gd name="connsiteX76" fmla="*/ 508072 w 609050"/>
                <a:gd name="connsiteY76" fmla="*/ 290934 h 600653"/>
                <a:gd name="connsiteX77" fmla="*/ 492802 w 609050"/>
                <a:gd name="connsiteY77" fmla="*/ 290934 h 600653"/>
                <a:gd name="connsiteX78" fmla="*/ 534339 w 609050"/>
                <a:gd name="connsiteY78" fmla="*/ 407090 h 600653"/>
                <a:gd name="connsiteX79" fmla="*/ 546882 w 609050"/>
                <a:gd name="connsiteY79" fmla="*/ 407090 h 600653"/>
                <a:gd name="connsiteX80" fmla="*/ 546882 w 609050"/>
                <a:gd name="connsiteY80" fmla="*/ 232856 h 600653"/>
                <a:gd name="connsiteX81" fmla="*/ 333563 w 609050"/>
                <a:gd name="connsiteY81" fmla="*/ 106977 h 600653"/>
                <a:gd name="connsiteX82" fmla="*/ 352968 w 609050"/>
                <a:gd name="connsiteY82" fmla="*/ 106977 h 600653"/>
                <a:gd name="connsiteX83" fmla="*/ 352968 w 609050"/>
                <a:gd name="connsiteY83" fmla="*/ 126312 h 600653"/>
                <a:gd name="connsiteX84" fmla="*/ 333563 w 609050"/>
                <a:gd name="connsiteY84" fmla="*/ 126312 h 600653"/>
                <a:gd name="connsiteX85" fmla="*/ 294822 w 609050"/>
                <a:gd name="connsiteY85" fmla="*/ 106977 h 600653"/>
                <a:gd name="connsiteX86" fmla="*/ 314157 w 609050"/>
                <a:gd name="connsiteY86" fmla="*/ 106977 h 600653"/>
                <a:gd name="connsiteX87" fmla="*/ 314157 w 609050"/>
                <a:gd name="connsiteY87" fmla="*/ 126312 h 600653"/>
                <a:gd name="connsiteX88" fmla="*/ 294822 w 609050"/>
                <a:gd name="connsiteY88" fmla="*/ 126312 h 600653"/>
                <a:gd name="connsiteX89" fmla="*/ 256011 w 609050"/>
                <a:gd name="connsiteY89" fmla="*/ 106977 h 600653"/>
                <a:gd name="connsiteX90" fmla="*/ 275346 w 609050"/>
                <a:gd name="connsiteY90" fmla="*/ 106977 h 600653"/>
                <a:gd name="connsiteX91" fmla="*/ 275346 w 609050"/>
                <a:gd name="connsiteY91" fmla="*/ 126312 h 600653"/>
                <a:gd name="connsiteX92" fmla="*/ 256011 w 609050"/>
                <a:gd name="connsiteY92" fmla="*/ 126312 h 600653"/>
                <a:gd name="connsiteX93" fmla="*/ 304480 w 609050"/>
                <a:gd name="connsiteY93" fmla="*/ 68786 h 600653"/>
                <a:gd name="connsiteX94" fmla="*/ 62168 w 609050"/>
                <a:gd name="connsiteY94" fmla="*/ 146556 h 600653"/>
                <a:gd name="connsiteX95" fmla="*/ 62168 w 609050"/>
                <a:gd name="connsiteY95" fmla="*/ 213436 h 600653"/>
                <a:gd name="connsiteX96" fmla="*/ 546882 w 609050"/>
                <a:gd name="connsiteY96" fmla="*/ 213436 h 600653"/>
                <a:gd name="connsiteX97" fmla="*/ 546882 w 609050"/>
                <a:gd name="connsiteY97" fmla="*/ 146556 h 600653"/>
                <a:gd name="connsiteX98" fmla="*/ 304480 w 609050"/>
                <a:gd name="connsiteY98" fmla="*/ 20418 h 600653"/>
                <a:gd name="connsiteX99" fmla="*/ 27358 w 609050"/>
                <a:gd name="connsiteY99" fmla="*/ 112617 h 600653"/>
                <a:gd name="connsiteX100" fmla="*/ 37992 w 609050"/>
                <a:gd name="connsiteY100" fmla="*/ 133942 h 600653"/>
                <a:gd name="connsiteX101" fmla="*/ 304480 w 609050"/>
                <a:gd name="connsiteY101" fmla="*/ 48459 h 600653"/>
                <a:gd name="connsiteX102" fmla="*/ 571058 w 609050"/>
                <a:gd name="connsiteY102" fmla="*/ 133942 h 600653"/>
                <a:gd name="connsiteX103" fmla="*/ 581692 w 609050"/>
                <a:gd name="connsiteY103" fmla="*/ 112617 h 600653"/>
                <a:gd name="connsiteX104" fmla="*/ 304480 w 609050"/>
                <a:gd name="connsiteY104" fmla="*/ 0 h 600653"/>
                <a:gd name="connsiteX105" fmla="*/ 609050 w 609050"/>
                <a:gd name="connsiteY105" fmla="*/ 101364 h 600653"/>
                <a:gd name="connsiteX106" fmla="*/ 580965 w 609050"/>
                <a:gd name="connsiteY106" fmla="*/ 157446 h 600653"/>
                <a:gd name="connsiteX107" fmla="*/ 566241 w 609050"/>
                <a:gd name="connsiteY107" fmla="*/ 152727 h 600653"/>
                <a:gd name="connsiteX108" fmla="*/ 566241 w 609050"/>
                <a:gd name="connsiteY108" fmla="*/ 407090 h 600653"/>
                <a:gd name="connsiteX109" fmla="*/ 595326 w 609050"/>
                <a:gd name="connsiteY109" fmla="*/ 407090 h 600653"/>
                <a:gd name="connsiteX110" fmla="*/ 595326 w 609050"/>
                <a:gd name="connsiteY110" fmla="*/ 561904 h 600653"/>
                <a:gd name="connsiteX111" fmla="*/ 566241 w 609050"/>
                <a:gd name="connsiteY111" fmla="*/ 561904 h 600653"/>
                <a:gd name="connsiteX112" fmla="*/ 566241 w 609050"/>
                <a:gd name="connsiteY112" fmla="*/ 581324 h 600653"/>
                <a:gd name="connsiteX113" fmla="*/ 605051 w 609050"/>
                <a:gd name="connsiteY113" fmla="*/ 581324 h 600653"/>
                <a:gd name="connsiteX114" fmla="*/ 605051 w 609050"/>
                <a:gd name="connsiteY114" fmla="*/ 600653 h 600653"/>
                <a:gd name="connsiteX115" fmla="*/ 566241 w 609050"/>
                <a:gd name="connsiteY115" fmla="*/ 600653 h 600653"/>
                <a:gd name="connsiteX116" fmla="*/ 42718 w 609050"/>
                <a:gd name="connsiteY116" fmla="*/ 600653 h 600653"/>
                <a:gd name="connsiteX117" fmla="*/ 3999 w 609050"/>
                <a:gd name="connsiteY117" fmla="*/ 600653 h 600653"/>
                <a:gd name="connsiteX118" fmla="*/ 3999 w 609050"/>
                <a:gd name="connsiteY118" fmla="*/ 581324 h 600653"/>
                <a:gd name="connsiteX119" fmla="*/ 42718 w 609050"/>
                <a:gd name="connsiteY119" fmla="*/ 581324 h 600653"/>
                <a:gd name="connsiteX120" fmla="*/ 42718 w 609050"/>
                <a:gd name="connsiteY120" fmla="*/ 152727 h 600653"/>
                <a:gd name="connsiteX121" fmla="*/ 28085 w 609050"/>
                <a:gd name="connsiteY121" fmla="*/ 157446 h 600653"/>
                <a:gd name="connsiteX122" fmla="*/ 0 w 609050"/>
                <a:gd name="connsiteY122" fmla="*/ 101364 h 600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609050" h="600653">
                  <a:moveTo>
                    <a:pt x="359286" y="561904"/>
                  </a:moveTo>
                  <a:cubicBezTo>
                    <a:pt x="356741" y="569164"/>
                    <a:pt x="352742" y="575698"/>
                    <a:pt x="347743" y="581324"/>
                  </a:cubicBezTo>
                  <a:lnTo>
                    <a:pt x="464899" y="581324"/>
                  </a:lnTo>
                  <a:cubicBezTo>
                    <a:pt x="459810" y="575698"/>
                    <a:pt x="455901" y="569164"/>
                    <a:pt x="453356" y="561904"/>
                  </a:cubicBezTo>
                  <a:close/>
                  <a:moveTo>
                    <a:pt x="508072" y="503826"/>
                  </a:moveTo>
                  <a:cubicBezTo>
                    <a:pt x="486713" y="503826"/>
                    <a:pt x="469353" y="521250"/>
                    <a:pt x="469353" y="542575"/>
                  </a:cubicBezTo>
                  <a:cubicBezTo>
                    <a:pt x="469353" y="563901"/>
                    <a:pt x="486713" y="581324"/>
                    <a:pt x="508072" y="581324"/>
                  </a:cubicBezTo>
                  <a:cubicBezTo>
                    <a:pt x="529522" y="581324"/>
                    <a:pt x="546882" y="563901"/>
                    <a:pt x="546882" y="542575"/>
                  </a:cubicBezTo>
                  <a:cubicBezTo>
                    <a:pt x="546882" y="521250"/>
                    <a:pt x="529522" y="503826"/>
                    <a:pt x="508072" y="503826"/>
                  </a:cubicBezTo>
                  <a:close/>
                  <a:moveTo>
                    <a:pt x="304480" y="503826"/>
                  </a:moveTo>
                  <a:cubicBezTo>
                    <a:pt x="283121" y="503826"/>
                    <a:pt x="265761" y="521250"/>
                    <a:pt x="265761" y="542575"/>
                  </a:cubicBezTo>
                  <a:cubicBezTo>
                    <a:pt x="265761" y="563901"/>
                    <a:pt x="283121" y="581324"/>
                    <a:pt x="304480" y="581324"/>
                  </a:cubicBezTo>
                  <a:cubicBezTo>
                    <a:pt x="325929" y="581324"/>
                    <a:pt x="343289" y="563901"/>
                    <a:pt x="343289" y="542575"/>
                  </a:cubicBezTo>
                  <a:cubicBezTo>
                    <a:pt x="343289" y="521250"/>
                    <a:pt x="325929" y="503826"/>
                    <a:pt x="304480" y="503826"/>
                  </a:cubicBezTo>
                  <a:close/>
                  <a:moveTo>
                    <a:pt x="566241" y="426419"/>
                  </a:moveTo>
                  <a:lnTo>
                    <a:pt x="566241" y="542575"/>
                  </a:lnTo>
                  <a:lnTo>
                    <a:pt x="575966" y="542575"/>
                  </a:lnTo>
                  <a:lnTo>
                    <a:pt x="575966" y="426419"/>
                  </a:lnTo>
                  <a:close/>
                  <a:moveTo>
                    <a:pt x="514616" y="409540"/>
                  </a:moveTo>
                  <a:lnTo>
                    <a:pt x="393915" y="465168"/>
                  </a:lnTo>
                  <a:lnTo>
                    <a:pt x="312841" y="465168"/>
                  </a:lnTo>
                  <a:lnTo>
                    <a:pt x="307479" y="484679"/>
                  </a:lnTo>
                  <a:cubicBezTo>
                    <a:pt x="338200" y="486221"/>
                    <a:pt x="362649" y="511540"/>
                    <a:pt x="362649" y="542575"/>
                  </a:cubicBezTo>
                  <a:lnTo>
                    <a:pt x="449903" y="542575"/>
                  </a:lnTo>
                  <a:cubicBezTo>
                    <a:pt x="449903" y="510541"/>
                    <a:pt x="475988" y="484497"/>
                    <a:pt x="508072" y="484497"/>
                  </a:cubicBezTo>
                  <a:cubicBezTo>
                    <a:pt x="522978" y="484497"/>
                    <a:pt x="536611" y="490123"/>
                    <a:pt x="546882" y="499380"/>
                  </a:cubicBezTo>
                  <a:lnTo>
                    <a:pt x="546882" y="426419"/>
                  </a:lnTo>
                  <a:lnTo>
                    <a:pt x="520705" y="426419"/>
                  </a:lnTo>
                  <a:close/>
                  <a:moveTo>
                    <a:pt x="285120" y="319973"/>
                  </a:moveTo>
                  <a:lnTo>
                    <a:pt x="285120" y="487855"/>
                  </a:lnTo>
                  <a:cubicBezTo>
                    <a:pt x="285665" y="487673"/>
                    <a:pt x="286120" y="487492"/>
                    <a:pt x="286665" y="487310"/>
                  </a:cubicBezTo>
                  <a:lnTo>
                    <a:pt x="332383" y="319973"/>
                  </a:lnTo>
                  <a:close/>
                  <a:moveTo>
                    <a:pt x="360377" y="290934"/>
                  </a:moveTo>
                  <a:lnTo>
                    <a:pt x="321021" y="434949"/>
                  </a:lnTo>
                  <a:lnTo>
                    <a:pt x="358650" y="397380"/>
                  </a:lnTo>
                  <a:lnTo>
                    <a:pt x="346107" y="384857"/>
                  </a:lnTo>
                  <a:lnTo>
                    <a:pt x="359831" y="371154"/>
                  </a:lnTo>
                  <a:lnTo>
                    <a:pt x="398641" y="409903"/>
                  </a:lnTo>
                  <a:lnTo>
                    <a:pt x="384917" y="423606"/>
                  </a:lnTo>
                  <a:lnTo>
                    <a:pt x="372374" y="411083"/>
                  </a:lnTo>
                  <a:lnTo>
                    <a:pt x="337654" y="445748"/>
                  </a:lnTo>
                  <a:lnTo>
                    <a:pt x="389643" y="445748"/>
                  </a:lnTo>
                  <a:lnTo>
                    <a:pt x="508072" y="391209"/>
                  </a:lnTo>
                  <a:lnTo>
                    <a:pt x="472171" y="290934"/>
                  </a:lnTo>
                  <a:close/>
                  <a:moveTo>
                    <a:pt x="246310" y="281224"/>
                  </a:moveTo>
                  <a:lnTo>
                    <a:pt x="246310" y="300553"/>
                  </a:lnTo>
                  <a:lnTo>
                    <a:pt x="246310" y="319973"/>
                  </a:lnTo>
                  <a:lnTo>
                    <a:pt x="246310" y="542575"/>
                  </a:lnTo>
                  <a:lnTo>
                    <a:pt x="246310" y="561904"/>
                  </a:lnTo>
                  <a:lnTo>
                    <a:pt x="149422" y="561904"/>
                  </a:lnTo>
                  <a:lnTo>
                    <a:pt x="149422" y="542575"/>
                  </a:lnTo>
                  <a:lnTo>
                    <a:pt x="226951" y="542575"/>
                  </a:lnTo>
                  <a:lnTo>
                    <a:pt x="226951" y="319973"/>
                  </a:lnTo>
                  <a:lnTo>
                    <a:pt x="129972" y="319973"/>
                  </a:lnTo>
                  <a:lnTo>
                    <a:pt x="129972" y="581324"/>
                  </a:lnTo>
                  <a:lnTo>
                    <a:pt x="261307" y="581324"/>
                  </a:lnTo>
                  <a:cubicBezTo>
                    <a:pt x="252036" y="570979"/>
                    <a:pt x="246310" y="557457"/>
                    <a:pt x="246310" y="542575"/>
                  </a:cubicBezTo>
                  <a:cubicBezTo>
                    <a:pt x="246310" y="525424"/>
                    <a:pt x="253854" y="509997"/>
                    <a:pt x="265761" y="499380"/>
                  </a:cubicBezTo>
                  <a:lnTo>
                    <a:pt x="265761" y="281224"/>
                  </a:lnTo>
                  <a:close/>
                  <a:moveTo>
                    <a:pt x="62168" y="232856"/>
                  </a:moveTo>
                  <a:lnTo>
                    <a:pt x="62168" y="581324"/>
                  </a:lnTo>
                  <a:lnTo>
                    <a:pt x="110612" y="581324"/>
                  </a:lnTo>
                  <a:lnTo>
                    <a:pt x="110612" y="300553"/>
                  </a:lnTo>
                  <a:lnTo>
                    <a:pt x="226951" y="300553"/>
                  </a:lnTo>
                  <a:lnTo>
                    <a:pt x="226951" y="281224"/>
                  </a:lnTo>
                  <a:lnTo>
                    <a:pt x="207591" y="281224"/>
                  </a:lnTo>
                  <a:lnTo>
                    <a:pt x="207591" y="261895"/>
                  </a:lnTo>
                  <a:lnTo>
                    <a:pt x="304480" y="261895"/>
                  </a:lnTo>
                  <a:lnTo>
                    <a:pt x="304480" y="281224"/>
                  </a:lnTo>
                  <a:lnTo>
                    <a:pt x="285120" y="281224"/>
                  </a:lnTo>
                  <a:lnTo>
                    <a:pt x="285120" y="300553"/>
                  </a:lnTo>
                  <a:lnTo>
                    <a:pt x="337654" y="300553"/>
                  </a:lnTo>
                  <a:lnTo>
                    <a:pt x="340290" y="290934"/>
                  </a:lnTo>
                  <a:lnTo>
                    <a:pt x="323930" y="290934"/>
                  </a:lnTo>
                  <a:lnTo>
                    <a:pt x="323930" y="271514"/>
                  </a:lnTo>
                  <a:lnTo>
                    <a:pt x="508072" y="271514"/>
                  </a:lnTo>
                  <a:lnTo>
                    <a:pt x="508072" y="290934"/>
                  </a:lnTo>
                  <a:lnTo>
                    <a:pt x="492802" y="290934"/>
                  </a:lnTo>
                  <a:lnTo>
                    <a:pt x="534339" y="407090"/>
                  </a:lnTo>
                  <a:lnTo>
                    <a:pt x="546882" y="407090"/>
                  </a:lnTo>
                  <a:lnTo>
                    <a:pt x="546882" y="232856"/>
                  </a:lnTo>
                  <a:close/>
                  <a:moveTo>
                    <a:pt x="333563" y="106977"/>
                  </a:moveTo>
                  <a:lnTo>
                    <a:pt x="352968" y="106977"/>
                  </a:lnTo>
                  <a:lnTo>
                    <a:pt x="352968" y="126312"/>
                  </a:lnTo>
                  <a:lnTo>
                    <a:pt x="333563" y="126312"/>
                  </a:lnTo>
                  <a:close/>
                  <a:moveTo>
                    <a:pt x="294822" y="106977"/>
                  </a:moveTo>
                  <a:lnTo>
                    <a:pt x="314157" y="106977"/>
                  </a:lnTo>
                  <a:lnTo>
                    <a:pt x="314157" y="126312"/>
                  </a:lnTo>
                  <a:lnTo>
                    <a:pt x="294822" y="126312"/>
                  </a:lnTo>
                  <a:close/>
                  <a:moveTo>
                    <a:pt x="256011" y="106977"/>
                  </a:moveTo>
                  <a:lnTo>
                    <a:pt x="275346" y="106977"/>
                  </a:lnTo>
                  <a:lnTo>
                    <a:pt x="275346" y="126312"/>
                  </a:lnTo>
                  <a:lnTo>
                    <a:pt x="256011" y="126312"/>
                  </a:lnTo>
                  <a:close/>
                  <a:moveTo>
                    <a:pt x="304480" y="68786"/>
                  </a:moveTo>
                  <a:lnTo>
                    <a:pt x="62168" y="146556"/>
                  </a:lnTo>
                  <a:lnTo>
                    <a:pt x="62168" y="213436"/>
                  </a:lnTo>
                  <a:lnTo>
                    <a:pt x="546882" y="213436"/>
                  </a:lnTo>
                  <a:lnTo>
                    <a:pt x="546882" y="146556"/>
                  </a:lnTo>
                  <a:close/>
                  <a:moveTo>
                    <a:pt x="304480" y="20418"/>
                  </a:moveTo>
                  <a:lnTo>
                    <a:pt x="27358" y="112617"/>
                  </a:lnTo>
                  <a:lnTo>
                    <a:pt x="37992" y="133942"/>
                  </a:lnTo>
                  <a:lnTo>
                    <a:pt x="304480" y="48459"/>
                  </a:lnTo>
                  <a:lnTo>
                    <a:pt x="571058" y="133942"/>
                  </a:lnTo>
                  <a:lnTo>
                    <a:pt x="581692" y="112617"/>
                  </a:lnTo>
                  <a:close/>
                  <a:moveTo>
                    <a:pt x="304480" y="0"/>
                  </a:moveTo>
                  <a:lnTo>
                    <a:pt x="609050" y="101364"/>
                  </a:lnTo>
                  <a:lnTo>
                    <a:pt x="580965" y="157446"/>
                  </a:lnTo>
                  <a:lnTo>
                    <a:pt x="566241" y="152727"/>
                  </a:lnTo>
                  <a:lnTo>
                    <a:pt x="566241" y="407090"/>
                  </a:lnTo>
                  <a:lnTo>
                    <a:pt x="595326" y="407090"/>
                  </a:lnTo>
                  <a:lnTo>
                    <a:pt x="595326" y="561904"/>
                  </a:lnTo>
                  <a:lnTo>
                    <a:pt x="566241" y="561904"/>
                  </a:lnTo>
                  <a:lnTo>
                    <a:pt x="566241" y="581324"/>
                  </a:lnTo>
                  <a:lnTo>
                    <a:pt x="605051" y="581324"/>
                  </a:lnTo>
                  <a:lnTo>
                    <a:pt x="605051" y="600653"/>
                  </a:lnTo>
                  <a:lnTo>
                    <a:pt x="566241" y="600653"/>
                  </a:lnTo>
                  <a:lnTo>
                    <a:pt x="42718" y="600653"/>
                  </a:lnTo>
                  <a:lnTo>
                    <a:pt x="3999" y="600653"/>
                  </a:lnTo>
                  <a:lnTo>
                    <a:pt x="3999" y="581324"/>
                  </a:lnTo>
                  <a:lnTo>
                    <a:pt x="42718" y="581324"/>
                  </a:lnTo>
                  <a:lnTo>
                    <a:pt x="42718" y="152727"/>
                  </a:lnTo>
                  <a:lnTo>
                    <a:pt x="28085" y="157446"/>
                  </a:lnTo>
                  <a:lnTo>
                    <a:pt x="0" y="101364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99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D9CA4867-9649-4381-9A4F-46A1939D9C85}"/>
                </a:ext>
              </a:extLst>
            </p:cNvPr>
            <p:cNvSpPr/>
            <p:nvPr/>
          </p:nvSpPr>
          <p:spPr bwMode="auto">
            <a:xfrm>
              <a:off x="9593780" y="5101565"/>
              <a:ext cx="426767" cy="4740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en-US" altLang="zh-CN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SAP</a:t>
              </a: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M</a:t>
              </a:r>
              <a:r>
                <a:rPr lang="en-US" altLang="zh-CN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ES</a:t>
              </a:r>
              <a:endParaRPr 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</p:grpSp>
      <p:cxnSp>
        <p:nvCxnSpPr>
          <p:cNvPr id="313" name="Connector: Elbow 312">
            <a:extLst>
              <a:ext uri="{FF2B5EF4-FFF2-40B4-BE49-F238E27FC236}">
                <a16:creationId xmlns:a16="http://schemas.microsoft.com/office/drawing/2014/main" id="{7E0E1BA5-2806-49F8-8544-1D36830DB13D}"/>
              </a:ext>
            </a:extLst>
          </p:cNvPr>
          <p:cNvCxnSpPr>
            <a:stCxn id="285" idx="3"/>
            <a:endCxn id="312" idx="1"/>
          </p:cNvCxnSpPr>
          <p:nvPr/>
        </p:nvCxnSpPr>
        <p:spPr bwMode="auto">
          <a:xfrm>
            <a:off x="7155312" y="5114945"/>
            <a:ext cx="2438466" cy="223621"/>
          </a:xfrm>
          <a:prstGeom prst="bentConnector3">
            <a:avLst>
              <a:gd name="adj1" fmla="val 35945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4" name="Rectangle 313">
            <a:extLst>
              <a:ext uri="{FF2B5EF4-FFF2-40B4-BE49-F238E27FC236}">
                <a16:creationId xmlns:a16="http://schemas.microsoft.com/office/drawing/2014/main" id="{F8926A75-CC6E-48EF-95F7-279DF0C9E871}"/>
              </a:ext>
            </a:extLst>
          </p:cNvPr>
          <p:cNvSpPr/>
          <p:nvPr/>
        </p:nvSpPr>
        <p:spPr bwMode="auto">
          <a:xfrm>
            <a:off x="10637869" y="1817416"/>
            <a:ext cx="1470006" cy="30439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数字化服务系统</a:t>
            </a:r>
          </a:p>
        </p:txBody>
      </p:sp>
      <p:pic>
        <p:nvPicPr>
          <p:cNvPr id="315" name="Picture 2" descr="ZTC550H5">
            <a:extLst>
              <a:ext uri="{FF2B5EF4-FFF2-40B4-BE49-F238E27FC236}">
                <a16:creationId xmlns:a16="http://schemas.microsoft.com/office/drawing/2014/main" id="{D9C7196E-D58C-425A-BE78-45D86288D9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7" t="11718" r="11270" b="9252"/>
          <a:stretch/>
        </p:blipFill>
        <p:spPr bwMode="auto">
          <a:xfrm>
            <a:off x="10923633" y="5017946"/>
            <a:ext cx="988399" cy="58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8" name="Connector: Elbow 317">
            <a:extLst>
              <a:ext uri="{FF2B5EF4-FFF2-40B4-BE49-F238E27FC236}">
                <a16:creationId xmlns:a16="http://schemas.microsoft.com/office/drawing/2014/main" id="{B1027E31-3EE3-4452-B282-F906FEB13122}"/>
              </a:ext>
            </a:extLst>
          </p:cNvPr>
          <p:cNvCxnSpPr>
            <a:stCxn id="311" idx="109"/>
            <a:endCxn id="316" idx="8"/>
          </p:cNvCxnSpPr>
          <p:nvPr/>
        </p:nvCxnSpPr>
        <p:spPr bwMode="auto">
          <a:xfrm flipV="1">
            <a:off x="10302259" y="2426391"/>
            <a:ext cx="543550" cy="2952123"/>
          </a:xfrm>
          <a:prstGeom prst="bentConnector3">
            <a:avLst>
              <a:gd name="adj1" fmla="val 71646"/>
            </a:avLst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5" name="组合 4">
            <a:extLst>
              <a:ext uri="{FF2B5EF4-FFF2-40B4-BE49-F238E27FC236}">
                <a16:creationId xmlns:a16="http://schemas.microsoft.com/office/drawing/2014/main" id="{B39BAB8E-0AF0-8DE7-95E5-30DC9537127E}"/>
              </a:ext>
            </a:extLst>
          </p:cNvPr>
          <p:cNvGrpSpPr/>
          <p:nvPr/>
        </p:nvGrpSpPr>
        <p:grpSpPr>
          <a:xfrm>
            <a:off x="10845809" y="2275986"/>
            <a:ext cx="1000622" cy="2301881"/>
            <a:chOff x="10845809" y="2275986"/>
            <a:chExt cx="1000622" cy="2301881"/>
          </a:xfrm>
        </p:grpSpPr>
        <p:sp>
          <p:nvSpPr>
            <p:cNvPr id="316" name="diagram-structure_16796">
              <a:extLst>
                <a:ext uri="{FF2B5EF4-FFF2-40B4-BE49-F238E27FC236}">
                  <a16:creationId xmlns:a16="http://schemas.microsoft.com/office/drawing/2014/main" id="{A76A15C8-981F-46EE-BDCB-5B32B2B7AE2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845809" y="2275986"/>
              <a:ext cx="302845" cy="422060"/>
            </a:xfrm>
            <a:custGeom>
              <a:avLst/>
              <a:gdLst>
                <a:gd name="T0" fmla="*/ 2988 w 2988"/>
                <a:gd name="T1" fmla="*/ 865 h 4170"/>
                <a:gd name="T2" fmla="*/ 2988 w 2988"/>
                <a:gd name="T3" fmla="*/ 0 h 4170"/>
                <a:gd name="T4" fmla="*/ 2123 w 2988"/>
                <a:gd name="T5" fmla="*/ 0 h 4170"/>
                <a:gd name="T6" fmla="*/ 2123 w 2988"/>
                <a:gd name="T7" fmla="*/ 253 h 4170"/>
                <a:gd name="T8" fmla="*/ 1347 w 2988"/>
                <a:gd name="T9" fmla="*/ 253 h 4170"/>
                <a:gd name="T10" fmla="*/ 1347 w 2988"/>
                <a:gd name="T11" fmla="*/ 1952 h 4170"/>
                <a:gd name="T12" fmla="*/ 1134 w 2988"/>
                <a:gd name="T13" fmla="*/ 1952 h 4170"/>
                <a:gd name="T14" fmla="*/ 1134 w 2988"/>
                <a:gd name="T15" fmla="*/ 1486 h 4170"/>
                <a:gd name="T16" fmla="*/ 0 w 2988"/>
                <a:gd name="T17" fmla="*/ 1486 h 4170"/>
                <a:gd name="T18" fmla="*/ 0 w 2988"/>
                <a:gd name="T19" fmla="*/ 2621 h 4170"/>
                <a:gd name="T20" fmla="*/ 1134 w 2988"/>
                <a:gd name="T21" fmla="*/ 2621 h 4170"/>
                <a:gd name="T22" fmla="*/ 1134 w 2988"/>
                <a:gd name="T23" fmla="*/ 2155 h 4170"/>
                <a:gd name="T24" fmla="*/ 1347 w 2988"/>
                <a:gd name="T25" fmla="*/ 2155 h 4170"/>
                <a:gd name="T26" fmla="*/ 1347 w 2988"/>
                <a:gd name="T27" fmla="*/ 3854 h 4170"/>
                <a:gd name="T28" fmla="*/ 2123 w 2988"/>
                <a:gd name="T29" fmla="*/ 3854 h 4170"/>
                <a:gd name="T30" fmla="*/ 2123 w 2988"/>
                <a:gd name="T31" fmla="*/ 4170 h 4170"/>
                <a:gd name="T32" fmla="*/ 2988 w 2988"/>
                <a:gd name="T33" fmla="*/ 4170 h 4170"/>
                <a:gd name="T34" fmla="*/ 2988 w 2988"/>
                <a:gd name="T35" fmla="*/ 3305 h 4170"/>
                <a:gd name="T36" fmla="*/ 2123 w 2988"/>
                <a:gd name="T37" fmla="*/ 3305 h 4170"/>
                <a:gd name="T38" fmla="*/ 2123 w 2988"/>
                <a:gd name="T39" fmla="*/ 3651 h 4170"/>
                <a:gd name="T40" fmla="*/ 1551 w 2988"/>
                <a:gd name="T41" fmla="*/ 3651 h 4170"/>
                <a:gd name="T42" fmla="*/ 1551 w 2988"/>
                <a:gd name="T43" fmla="*/ 2155 h 4170"/>
                <a:gd name="T44" fmla="*/ 2123 w 2988"/>
                <a:gd name="T45" fmla="*/ 2155 h 4170"/>
                <a:gd name="T46" fmla="*/ 2123 w 2988"/>
                <a:gd name="T47" fmla="*/ 2486 h 4170"/>
                <a:gd name="T48" fmla="*/ 2988 w 2988"/>
                <a:gd name="T49" fmla="*/ 2486 h 4170"/>
                <a:gd name="T50" fmla="*/ 2988 w 2988"/>
                <a:gd name="T51" fmla="*/ 1621 h 4170"/>
                <a:gd name="T52" fmla="*/ 2123 w 2988"/>
                <a:gd name="T53" fmla="*/ 1621 h 4170"/>
                <a:gd name="T54" fmla="*/ 2123 w 2988"/>
                <a:gd name="T55" fmla="*/ 1952 h 4170"/>
                <a:gd name="T56" fmla="*/ 1551 w 2988"/>
                <a:gd name="T57" fmla="*/ 1952 h 4170"/>
                <a:gd name="T58" fmla="*/ 1551 w 2988"/>
                <a:gd name="T59" fmla="*/ 456 h 4170"/>
                <a:gd name="T60" fmla="*/ 2123 w 2988"/>
                <a:gd name="T61" fmla="*/ 456 h 4170"/>
                <a:gd name="T62" fmla="*/ 2123 w 2988"/>
                <a:gd name="T63" fmla="*/ 865 h 4170"/>
                <a:gd name="T64" fmla="*/ 2988 w 2988"/>
                <a:gd name="T65" fmla="*/ 865 h 4170"/>
                <a:gd name="T66" fmla="*/ 2785 w 2988"/>
                <a:gd name="T67" fmla="*/ 203 h 4170"/>
                <a:gd name="T68" fmla="*/ 2785 w 2988"/>
                <a:gd name="T69" fmla="*/ 661 h 4170"/>
                <a:gd name="T70" fmla="*/ 2327 w 2988"/>
                <a:gd name="T71" fmla="*/ 661 h 4170"/>
                <a:gd name="T72" fmla="*/ 2327 w 2988"/>
                <a:gd name="T73" fmla="*/ 203 h 4170"/>
                <a:gd name="T74" fmla="*/ 2785 w 2988"/>
                <a:gd name="T75" fmla="*/ 203 h 4170"/>
                <a:gd name="T76" fmla="*/ 2785 w 2988"/>
                <a:gd name="T77" fmla="*/ 1825 h 4170"/>
                <a:gd name="T78" fmla="*/ 2785 w 2988"/>
                <a:gd name="T79" fmla="*/ 2283 h 4170"/>
                <a:gd name="T80" fmla="*/ 2327 w 2988"/>
                <a:gd name="T81" fmla="*/ 2283 h 4170"/>
                <a:gd name="T82" fmla="*/ 2327 w 2988"/>
                <a:gd name="T83" fmla="*/ 1825 h 4170"/>
                <a:gd name="T84" fmla="*/ 2785 w 2988"/>
                <a:gd name="T85" fmla="*/ 1825 h 4170"/>
                <a:gd name="T86" fmla="*/ 2785 w 2988"/>
                <a:gd name="T87" fmla="*/ 3508 h 4170"/>
                <a:gd name="T88" fmla="*/ 2785 w 2988"/>
                <a:gd name="T89" fmla="*/ 3967 h 4170"/>
                <a:gd name="T90" fmla="*/ 2327 w 2988"/>
                <a:gd name="T91" fmla="*/ 3967 h 4170"/>
                <a:gd name="T92" fmla="*/ 2327 w 2988"/>
                <a:gd name="T93" fmla="*/ 3508 h 4170"/>
                <a:gd name="T94" fmla="*/ 2785 w 2988"/>
                <a:gd name="T95" fmla="*/ 3508 h 4170"/>
                <a:gd name="T96" fmla="*/ 203 w 2988"/>
                <a:gd name="T97" fmla="*/ 2418 h 4170"/>
                <a:gd name="T98" fmla="*/ 203 w 2988"/>
                <a:gd name="T99" fmla="*/ 1690 h 4170"/>
                <a:gd name="T100" fmla="*/ 931 w 2988"/>
                <a:gd name="T101" fmla="*/ 1690 h 4170"/>
                <a:gd name="T102" fmla="*/ 931 w 2988"/>
                <a:gd name="T103" fmla="*/ 2418 h 4170"/>
                <a:gd name="T104" fmla="*/ 203 w 2988"/>
                <a:gd name="T105" fmla="*/ 2418 h 4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988" h="4170">
                  <a:moveTo>
                    <a:pt x="2988" y="865"/>
                  </a:moveTo>
                  <a:lnTo>
                    <a:pt x="2988" y="0"/>
                  </a:lnTo>
                  <a:lnTo>
                    <a:pt x="2123" y="0"/>
                  </a:lnTo>
                  <a:lnTo>
                    <a:pt x="2123" y="253"/>
                  </a:lnTo>
                  <a:lnTo>
                    <a:pt x="1347" y="253"/>
                  </a:lnTo>
                  <a:lnTo>
                    <a:pt x="1347" y="1952"/>
                  </a:lnTo>
                  <a:lnTo>
                    <a:pt x="1134" y="1952"/>
                  </a:lnTo>
                  <a:lnTo>
                    <a:pt x="1134" y="1486"/>
                  </a:lnTo>
                  <a:lnTo>
                    <a:pt x="0" y="1486"/>
                  </a:lnTo>
                  <a:lnTo>
                    <a:pt x="0" y="2621"/>
                  </a:lnTo>
                  <a:lnTo>
                    <a:pt x="1134" y="2621"/>
                  </a:lnTo>
                  <a:lnTo>
                    <a:pt x="1134" y="2155"/>
                  </a:lnTo>
                  <a:lnTo>
                    <a:pt x="1347" y="2155"/>
                  </a:lnTo>
                  <a:lnTo>
                    <a:pt x="1347" y="3854"/>
                  </a:lnTo>
                  <a:lnTo>
                    <a:pt x="2123" y="3854"/>
                  </a:lnTo>
                  <a:lnTo>
                    <a:pt x="2123" y="4170"/>
                  </a:lnTo>
                  <a:lnTo>
                    <a:pt x="2988" y="4170"/>
                  </a:lnTo>
                  <a:lnTo>
                    <a:pt x="2988" y="3305"/>
                  </a:lnTo>
                  <a:lnTo>
                    <a:pt x="2123" y="3305"/>
                  </a:lnTo>
                  <a:lnTo>
                    <a:pt x="2123" y="3651"/>
                  </a:lnTo>
                  <a:lnTo>
                    <a:pt x="1551" y="3651"/>
                  </a:lnTo>
                  <a:lnTo>
                    <a:pt x="1551" y="2155"/>
                  </a:lnTo>
                  <a:lnTo>
                    <a:pt x="2123" y="2155"/>
                  </a:lnTo>
                  <a:lnTo>
                    <a:pt x="2123" y="2486"/>
                  </a:lnTo>
                  <a:lnTo>
                    <a:pt x="2988" y="2486"/>
                  </a:lnTo>
                  <a:lnTo>
                    <a:pt x="2988" y="1621"/>
                  </a:lnTo>
                  <a:lnTo>
                    <a:pt x="2123" y="1621"/>
                  </a:lnTo>
                  <a:lnTo>
                    <a:pt x="2123" y="1952"/>
                  </a:lnTo>
                  <a:lnTo>
                    <a:pt x="1551" y="1952"/>
                  </a:lnTo>
                  <a:lnTo>
                    <a:pt x="1551" y="456"/>
                  </a:lnTo>
                  <a:lnTo>
                    <a:pt x="2123" y="456"/>
                  </a:lnTo>
                  <a:lnTo>
                    <a:pt x="2123" y="865"/>
                  </a:lnTo>
                  <a:cubicBezTo>
                    <a:pt x="2123" y="865"/>
                    <a:pt x="2988" y="865"/>
                    <a:pt x="2988" y="865"/>
                  </a:cubicBezTo>
                  <a:close/>
                  <a:moveTo>
                    <a:pt x="2785" y="203"/>
                  </a:moveTo>
                  <a:lnTo>
                    <a:pt x="2785" y="661"/>
                  </a:lnTo>
                  <a:lnTo>
                    <a:pt x="2327" y="661"/>
                  </a:lnTo>
                  <a:lnTo>
                    <a:pt x="2327" y="203"/>
                  </a:lnTo>
                  <a:lnTo>
                    <a:pt x="2785" y="203"/>
                  </a:lnTo>
                  <a:close/>
                  <a:moveTo>
                    <a:pt x="2785" y="1825"/>
                  </a:moveTo>
                  <a:lnTo>
                    <a:pt x="2785" y="2283"/>
                  </a:lnTo>
                  <a:lnTo>
                    <a:pt x="2327" y="2283"/>
                  </a:lnTo>
                  <a:lnTo>
                    <a:pt x="2327" y="1825"/>
                  </a:lnTo>
                  <a:lnTo>
                    <a:pt x="2785" y="1825"/>
                  </a:lnTo>
                  <a:close/>
                  <a:moveTo>
                    <a:pt x="2785" y="3508"/>
                  </a:moveTo>
                  <a:lnTo>
                    <a:pt x="2785" y="3967"/>
                  </a:lnTo>
                  <a:lnTo>
                    <a:pt x="2327" y="3967"/>
                  </a:lnTo>
                  <a:lnTo>
                    <a:pt x="2327" y="3508"/>
                  </a:lnTo>
                  <a:lnTo>
                    <a:pt x="2785" y="3508"/>
                  </a:lnTo>
                  <a:close/>
                  <a:moveTo>
                    <a:pt x="203" y="2418"/>
                  </a:moveTo>
                  <a:lnTo>
                    <a:pt x="203" y="1690"/>
                  </a:lnTo>
                  <a:lnTo>
                    <a:pt x="931" y="1690"/>
                  </a:lnTo>
                  <a:lnTo>
                    <a:pt x="931" y="2418"/>
                  </a:lnTo>
                  <a:lnTo>
                    <a:pt x="203" y="2418"/>
                  </a:lnTo>
                  <a:close/>
                </a:path>
              </a:pathLst>
            </a:custGeom>
            <a:solidFill>
              <a:srgbClr val="00646E"/>
            </a:solidFill>
            <a:ln>
              <a:noFill/>
            </a:ln>
          </p:spPr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01D4E00E-1518-499B-BCB4-23CF27855C14}"/>
                </a:ext>
              </a:extLst>
            </p:cNvPr>
            <p:cNvSpPr/>
            <p:nvPr/>
          </p:nvSpPr>
          <p:spPr>
            <a:xfrm>
              <a:off x="11117844" y="2339518"/>
              <a:ext cx="494310" cy="35337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Overflow="overflow" horzOverflow="overflow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服务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en-US" altLang="zh-CN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BOM</a:t>
              </a:r>
              <a:endParaRPr lang="en-US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319" name="3d-movie_73964">
              <a:extLst>
                <a:ext uri="{FF2B5EF4-FFF2-40B4-BE49-F238E27FC236}">
                  <a16:creationId xmlns:a16="http://schemas.microsoft.com/office/drawing/2014/main" id="{C316F18C-A7EA-4DC2-901A-C13DC86B37F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1089645" y="3072934"/>
              <a:ext cx="294393" cy="293877"/>
            </a:xfrm>
            <a:custGeom>
              <a:avLst/>
              <a:gdLst>
                <a:gd name="connsiteX0" fmla="*/ 242039 w 605098"/>
                <a:gd name="connsiteY0" fmla="*/ 412737 h 604040"/>
                <a:gd name="connsiteX1" fmla="*/ 362988 w 605098"/>
                <a:gd name="connsiteY1" fmla="*/ 412737 h 604040"/>
                <a:gd name="connsiteX2" fmla="*/ 362988 w 605098"/>
                <a:gd name="connsiteY2" fmla="*/ 523595 h 604040"/>
                <a:gd name="connsiteX3" fmla="*/ 242039 w 605098"/>
                <a:gd name="connsiteY3" fmla="*/ 523595 h 604040"/>
                <a:gd name="connsiteX4" fmla="*/ 560997 w 605098"/>
                <a:gd name="connsiteY4" fmla="*/ 357132 h 604040"/>
                <a:gd name="connsiteX5" fmla="*/ 568051 w 605098"/>
                <a:gd name="connsiteY5" fmla="*/ 364480 h 604040"/>
                <a:gd name="connsiteX6" fmla="*/ 559197 w 605098"/>
                <a:gd name="connsiteY6" fmla="*/ 377526 h 604040"/>
                <a:gd name="connsiteX7" fmla="*/ 475303 w 605098"/>
                <a:gd name="connsiteY7" fmla="*/ 417263 h 604040"/>
                <a:gd name="connsiteX8" fmla="*/ 470951 w 605098"/>
                <a:gd name="connsiteY8" fmla="*/ 418312 h 604040"/>
                <a:gd name="connsiteX9" fmla="*/ 463897 w 605098"/>
                <a:gd name="connsiteY9" fmla="*/ 410815 h 604040"/>
                <a:gd name="connsiteX10" fmla="*/ 472602 w 605098"/>
                <a:gd name="connsiteY10" fmla="*/ 397919 h 604040"/>
                <a:gd name="connsiteX11" fmla="*/ 556645 w 605098"/>
                <a:gd name="connsiteY11" fmla="*/ 358032 h 604040"/>
                <a:gd name="connsiteX12" fmla="*/ 560997 w 605098"/>
                <a:gd name="connsiteY12" fmla="*/ 357132 h 604040"/>
                <a:gd name="connsiteX13" fmla="*/ 560997 w 605098"/>
                <a:gd name="connsiteY13" fmla="*/ 310417 h 604040"/>
                <a:gd name="connsiteX14" fmla="*/ 568051 w 605098"/>
                <a:gd name="connsiteY14" fmla="*/ 317756 h 604040"/>
                <a:gd name="connsiteX15" fmla="*/ 559197 w 605098"/>
                <a:gd name="connsiteY15" fmla="*/ 330787 h 604040"/>
                <a:gd name="connsiteX16" fmla="*/ 475303 w 605098"/>
                <a:gd name="connsiteY16" fmla="*/ 370479 h 604040"/>
                <a:gd name="connsiteX17" fmla="*/ 470951 w 605098"/>
                <a:gd name="connsiteY17" fmla="*/ 371527 h 604040"/>
                <a:gd name="connsiteX18" fmla="*/ 463897 w 605098"/>
                <a:gd name="connsiteY18" fmla="*/ 364188 h 604040"/>
                <a:gd name="connsiteX19" fmla="*/ 472602 w 605098"/>
                <a:gd name="connsiteY19" fmla="*/ 351157 h 604040"/>
                <a:gd name="connsiteX20" fmla="*/ 556645 w 605098"/>
                <a:gd name="connsiteY20" fmla="*/ 311465 h 604040"/>
                <a:gd name="connsiteX21" fmla="*/ 560997 w 605098"/>
                <a:gd name="connsiteY21" fmla="*/ 310417 h 604040"/>
                <a:gd name="connsiteX22" fmla="*/ 44092 w 605098"/>
                <a:gd name="connsiteY22" fmla="*/ 310417 h 604040"/>
                <a:gd name="connsiteX23" fmla="*/ 48445 w 605098"/>
                <a:gd name="connsiteY23" fmla="*/ 311465 h 604040"/>
                <a:gd name="connsiteX24" fmla="*/ 132496 w 605098"/>
                <a:gd name="connsiteY24" fmla="*/ 351157 h 604040"/>
                <a:gd name="connsiteX25" fmla="*/ 141201 w 605098"/>
                <a:gd name="connsiteY25" fmla="*/ 364188 h 604040"/>
                <a:gd name="connsiteX26" fmla="*/ 134147 w 605098"/>
                <a:gd name="connsiteY26" fmla="*/ 371527 h 604040"/>
                <a:gd name="connsiteX27" fmla="*/ 129944 w 605098"/>
                <a:gd name="connsiteY27" fmla="*/ 370629 h 604040"/>
                <a:gd name="connsiteX28" fmla="*/ 45893 w 605098"/>
                <a:gd name="connsiteY28" fmla="*/ 330787 h 604040"/>
                <a:gd name="connsiteX29" fmla="*/ 37188 w 605098"/>
                <a:gd name="connsiteY29" fmla="*/ 317756 h 604040"/>
                <a:gd name="connsiteX30" fmla="*/ 44092 w 605098"/>
                <a:gd name="connsiteY30" fmla="*/ 310417 h 604040"/>
                <a:gd name="connsiteX31" fmla="*/ 242073 w 605098"/>
                <a:gd name="connsiteY31" fmla="*/ 261727 h 604040"/>
                <a:gd name="connsiteX32" fmla="*/ 363016 w 605098"/>
                <a:gd name="connsiteY32" fmla="*/ 261727 h 604040"/>
                <a:gd name="connsiteX33" fmla="*/ 373220 w 605098"/>
                <a:gd name="connsiteY33" fmla="*/ 271778 h 604040"/>
                <a:gd name="connsiteX34" fmla="*/ 363016 w 605098"/>
                <a:gd name="connsiteY34" fmla="*/ 281979 h 604040"/>
                <a:gd name="connsiteX35" fmla="*/ 242073 w 605098"/>
                <a:gd name="connsiteY35" fmla="*/ 281979 h 604040"/>
                <a:gd name="connsiteX36" fmla="*/ 232019 w 605098"/>
                <a:gd name="connsiteY36" fmla="*/ 271778 h 604040"/>
                <a:gd name="connsiteX37" fmla="*/ 242073 w 605098"/>
                <a:gd name="connsiteY37" fmla="*/ 261727 h 604040"/>
                <a:gd name="connsiteX38" fmla="*/ 242073 w 605098"/>
                <a:gd name="connsiteY38" fmla="*/ 221434 h 604040"/>
                <a:gd name="connsiteX39" fmla="*/ 363016 w 605098"/>
                <a:gd name="connsiteY39" fmla="*/ 221434 h 604040"/>
                <a:gd name="connsiteX40" fmla="*/ 373220 w 605098"/>
                <a:gd name="connsiteY40" fmla="*/ 231635 h 604040"/>
                <a:gd name="connsiteX41" fmla="*/ 363016 w 605098"/>
                <a:gd name="connsiteY41" fmla="*/ 241686 h 604040"/>
                <a:gd name="connsiteX42" fmla="*/ 242073 w 605098"/>
                <a:gd name="connsiteY42" fmla="*/ 241686 h 604040"/>
                <a:gd name="connsiteX43" fmla="*/ 232019 w 605098"/>
                <a:gd name="connsiteY43" fmla="*/ 231635 h 604040"/>
                <a:gd name="connsiteX44" fmla="*/ 242073 w 605098"/>
                <a:gd name="connsiteY44" fmla="*/ 221434 h 604040"/>
                <a:gd name="connsiteX45" fmla="*/ 564735 w 605098"/>
                <a:gd name="connsiteY45" fmla="*/ 192785 h 604040"/>
                <a:gd name="connsiteX46" fmla="*/ 564735 w 605098"/>
                <a:gd name="connsiteY46" fmla="*/ 262610 h 604040"/>
                <a:gd name="connsiteX47" fmla="*/ 464038 w 605098"/>
                <a:gd name="connsiteY47" fmla="*/ 310559 h 604040"/>
                <a:gd name="connsiteX48" fmla="*/ 464038 w 605098"/>
                <a:gd name="connsiteY48" fmla="*/ 240733 h 604040"/>
                <a:gd name="connsiteX49" fmla="*/ 242073 w 605098"/>
                <a:gd name="connsiteY49" fmla="*/ 181283 h 604040"/>
                <a:gd name="connsiteX50" fmla="*/ 363016 w 605098"/>
                <a:gd name="connsiteY50" fmla="*/ 181283 h 604040"/>
                <a:gd name="connsiteX51" fmla="*/ 373220 w 605098"/>
                <a:gd name="connsiteY51" fmla="*/ 191303 h 604040"/>
                <a:gd name="connsiteX52" fmla="*/ 363016 w 605098"/>
                <a:gd name="connsiteY52" fmla="*/ 201324 h 604040"/>
                <a:gd name="connsiteX53" fmla="*/ 242073 w 605098"/>
                <a:gd name="connsiteY53" fmla="*/ 201324 h 604040"/>
                <a:gd name="connsiteX54" fmla="*/ 232019 w 605098"/>
                <a:gd name="connsiteY54" fmla="*/ 191303 h 604040"/>
                <a:gd name="connsiteX55" fmla="*/ 242073 w 605098"/>
                <a:gd name="connsiteY55" fmla="*/ 181283 h 604040"/>
                <a:gd name="connsiteX56" fmla="*/ 40363 w 605098"/>
                <a:gd name="connsiteY56" fmla="*/ 122219 h 604040"/>
                <a:gd name="connsiteX57" fmla="*/ 141201 w 605098"/>
                <a:gd name="connsiteY57" fmla="*/ 170165 h 604040"/>
                <a:gd name="connsiteX58" fmla="*/ 141201 w 605098"/>
                <a:gd name="connsiteY58" fmla="*/ 310558 h 604040"/>
                <a:gd name="connsiteX59" fmla="*/ 40363 w 605098"/>
                <a:gd name="connsiteY59" fmla="*/ 262611 h 604040"/>
                <a:gd name="connsiteX60" fmla="*/ 211764 w 605098"/>
                <a:gd name="connsiteY60" fmla="*/ 100661 h 604040"/>
                <a:gd name="connsiteX61" fmla="*/ 211764 w 605098"/>
                <a:gd name="connsiteY61" fmla="*/ 583965 h 604040"/>
                <a:gd name="connsiteX62" fmla="*/ 393335 w 605098"/>
                <a:gd name="connsiteY62" fmla="*/ 583965 h 604040"/>
                <a:gd name="connsiteX63" fmla="*/ 393335 w 605098"/>
                <a:gd name="connsiteY63" fmla="*/ 100661 h 604040"/>
                <a:gd name="connsiteX64" fmla="*/ 191656 w 605098"/>
                <a:gd name="connsiteY64" fmla="*/ 80586 h 604040"/>
                <a:gd name="connsiteX65" fmla="*/ 413443 w 605098"/>
                <a:gd name="connsiteY65" fmla="*/ 80586 h 604040"/>
                <a:gd name="connsiteX66" fmla="*/ 413443 w 605098"/>
                <a:gd name="connsiteY66" fmla="*/ 604040 h 604040"/>
                <a:gd name="connsiteX67" fmla="*/ 191656 w 605098"/>
                <a:gd name="connsiteY67" fmla="*/ 604040 h 604040"/>
                <a:gd name="connsiteX68" fmla="*/ 584990 w 605098"/>
                <a:gd name="connsiteY68" fmla="*/ 30561 h 604040"/>
                <a:gd name="connsiteX69" fmla="*/ 443782 w 605098"/>
                <a:gd name="connsiteY69" fmla="*/ 93632 h 604040"/>
                <a:gd name="connsiteX70" fmla="*/ 443782 w 605098"/>
                <a:gd name="connsiteY70" fmla="*/ 573029 h 604040"/>
                <a:gd name="connsiteX71" fmla="*/ 584990 w 605098"/>
                <a:gd name="connsiteY71" fmla="*/ 510408 h 604040"/>
                <a:gd name="connsiteX72" fmla="*/ 20107 w 605098"/>
                <a:gd name="connsiteY72" fmla="*/ 30561 h 604040"/>
                <a:gd name="connsiteX73" fmla="*/ 20107 w 605098"/>
                <a:gd name="connsiteY73" fmla="*/ 510408 h 604040"/>
                <a:gd name="connsiteX74" fmla="*/ 161308 w 605098"/>
                <a:gd name="connsiteY74" fmla="*/ 573029 h 604040"/>
                <a:gd name="connsiteX75" fmla="*/ 161308 w 605098"/>
                <a:gd name="connsiteY75" fmla="*/ 93632 h 604040"/>
                <a:gd name="connsiteX76" fmla="*/ 605098 w 605098"/>
                <a:gd name="connsiteY76" fmla="*/ 0 h 604040"/>
                <a:gd name="connsiteX77" fmla="*/ 605098 w 605098"/>
                <a:gd name="connsiteY77" fmla="*/ 523591 h 604040"/>
                <a:gd name="connsiteX78" fmla="*/ 423674 w 605098"/>
                <a:gd name="connsiteY78" fmla="*/ 604040 h 604040"/>
                <a:gd name="connsiteX79" fmla="*/ 423674 w 605098"/>
                <a:gd name="connsiteY79" fmla="*/ 80598 h 604040"/>
                <a:gd name="connsiteX80" fmla="*/ 0 w 605098"/>
                <a:gd name="connsiteY80" fmla="*/ 0 h 604040"/>
                <a:gd name="connsiteX81" fmla="*/ 181565 w 605098"/>
                <a:gd name="connsiteY81" fmla="*/ 80598 h 604040"/>
                <a:gd name="connsiteX82" fmla="*/ 181565 w 605098"/>
                <a:gd name="connsiteY82" fmla="*/ 604040 h 604040"/>
                <a:gd name="connsiteX83" fmla="*/ 0 w 605098"/>
                <a:gd name="connsiteY83" fmla="*/ 523591 h 60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5098" h="604040">
                  <a:moveTo>
                    <a:pt x="242039" y="412737"/>
                  </a:moveTo>
                  <a:lnTo>
                    <a:pt x="362988" y="412737"/>
                  </a:lnTo>
                  <a:lnTo>
                    <a:pt x="362988" y="523595"/>
                  </a:lnTo>
                  <a:lnTo>
                    <a:pt x="242039" y="523595"/>
                  </a:lnTo>
                  <a:close/>
                  <a:moveTo>
                    <a:pt x="560997" y="357132"/>
                  </a:moveTo>
                  <a:cubicBezTo>
                    <a:pt x="565050" y="357132"/>
                    <a:pt x="568051" y="360131"/>
                    <a:pt x="568051" y="364480"/>
                  </a:cubicBezTo>
                  <a:cubicBezTo>
                    <a:pt x="568051" y="369428"/>
                    <a:pt x="564149" y="375276"/>
                    <a:pt x="559197" y="377526"/>
                  </a:cubicBezTo>
                  <a:lnTo>
                    <a:pt x="475303" y="417263"/>
                  </a:lnTo>
                  <a:cubicBezTo>
                    <a:pt x="473802" y="418012"/>
                    <a:pt x="472301" y="418312"/>
                    <a:pt x="470951" y="418312"/>
                  </a:cubicBezTo>
                  <a:cubicBezTo>
                    <a:pt x="466899" y="418312"/>
                    <a:pt x="464047" y="415313"/>
                    <a:pt x="463897" y="410815"/>
                  </a:cubicBezTo>
                  <a:cubicBezTo>
                    <a:pt x="463897" y="405866"/>
                    <a:pt x="467799" y="400168"/>
                    <a:pt x="472602" y="397919"/>
                  </a:cubicBezTo>
                  <a:lnTo>
                    <a:pt x="556645" y="358032"/>
                  </a:lnTo>
                  <a:cubicBezTo>
                    <a:pt x="558146" y="357432"/>
                    <a:pt x="559647" y="357132"/>
                    <a:pt x="560997" y="357132"/>
                  </a:cubicBezTo>
                  <a:close/>
                  <a:moveTo>
                    <a:pt x="560997" y="310417"/>
                  </a:moveTo>
                  <a:cubicBezTo>
                    <a:pt x="565050" y="310417"/>
                    <a:pt x="568051" y="313412"/>
                    <a:pt x="568051" y="317756"/>
                  </a:cubicBezTo>
                  <a:cubicBezTo>
                    <a:pt x="568051" y="322848"/>
                    <a:pt x="564149" y="328540"/>
                    <a:pt x="559197" y="330787"/>
                  </a:cubicBezTo>
                  <a:lnTo>
                    <a:pt x="475303" y="370479"/>
                  </a:lnTo>
                  <a:cubicBezTo>
                    <a:pt x="473802" y="371228"/>
                    <a:pt x="472301" y="371527"/>
                    <a:pt x="470951" y="371527"/>
                  </a:cubicBezTo>
                  <a:cubicBezTo>
                    <a:pt x="466899" y="371527"/>
                    <a:pt x="464047" y="368532"/>
                    <a:pt x="463897" y="364188"/>
                  </a:cubicBezTo>
                  <a:cubicBezTo>
                    <a:pt x="463897" y="359245"/>
                    <a:pt x="467799" y="353403"/>
                    <a:pt x="472602" y="351157"/>
                  </a:cubicBezTo>
                  <a:lnTo>
                    <a:pt x="556645" y="311465"/>
                  </a:lnTo>
                  <a:cubicBezTo>
                    <a:pt x="558146" y="310716"/>
                    <a:pt x="559647" y="310417"/>
                    <a:pt x="560997" y="310417"/>
                  </a:cubicBezTo>
                  <a:close/>
                  <a:moveTo>
                    <a:pt x="44092" y="310417"/>
                  </a:moveTo>
                  <a:cubicBezTo>
                    <a:pt x="45593" y="310417"/>
                    <a:pt x="46944" y="310716"/>
                    <a:pt x="48445" y="311465"/>
                  </a:cubicBezTo>
                  <a:lnTo>
                    <a:pt x="132496" y="351157"/>
                  </a:lnTo>
                  <a:cubicBezTo>
                    <a:pt x="137299" y="353403"/>
                    <a:pt x="141201" y="359245"/>
                    <a:pt x="141201" y="364188"/>
                  </a:cubicBezTo>
                  <a:cubicBezTo>
                    <a:pt x="141201" y="368532"/>
                    <a:pt x="138349" y="371527"/>
                    <a:pt x="134147" y="371527"/>
                  </a:cubicBezTo>
                  <a:cubicBezTo>
                    <a:pt x="132796" y="371527"/>
                    <a:pt x="131295" y="371228"/>
                    <a:pt x="129944" y="370629"/>
                  </a:cubicBezTo>
                  <a:lnTo>
                    <a:pt x="45893" y="330787"/>
                  </a:lnTo>
                  <a:cubicBezTo>
                    <a:pt x="40940" y="328540"/>
                    <a:pt x="37188" y="322848"/>
                    <a:pt x="37188" y="317756"/>
                  </a:cubicBezTo>
                  <a:cubicBezTo>
                    <a:pt x="37188" y="313412"/>
                    <a:pt x="40040" y="310417"/>
                    <a:pt x="44092" y="310417"/>
                  </a:cubicBezTo>
                  <a:close/>
                  <a:moveTo>
                    <a:pt x="242073" y="261727"/>
                  </a:moveTo>
                  <a:lnTo>
                    <a:pt x="363016" y="261727"/>
                  </a:lnTo>
                  <a:cubicBezTo>
                    <a:pt x="368568" y="261727"/>
                    <a:pt x="373220" y="266227"/>
                    <a:pt x="373220" y="271778"/>
                  </a:cubicBezTo>
                  <a:cubicBezTo>
                    <a:pt x="373220" y="277478"/>
                    <a:pt x="368568" y="281979"/>
                    <a:pt x="363016" y="281979"/>
                  </a:cubicBezTo>
                  <a:lnTo>
                    <a:pt x="242073" y="281979"/>
                  </a:lnTo>
                  <a:cubicBezTo>
                    <a:pt x="236521" y="281979"/>
                    <a:pt x="232019" y="277328"/>
                    <a:pt x="232019" y="271778"/>
                  </a:cubicBezTo>
                  <a:cubicBezTo>
                    <a:pt x="232019" y="266227"/>
                    <a:pt x="236521" y="261727"/>
                    <a:pt x="242073" y="261727"/>
                  </a:cubicBezTo>
                  <a:close/>
                  <a:moveTo>
                    <a:pt x="242073" y="221434"/>
                  </a:moveTo>
                  <a:lnTo>
                    <a:pt x="363016" y="221434"/>
                  </a:lnTo>
                  <a:cubicBezTo>
                    <a:pt x="368568" y="221434"/>
                    <a:pt x="373220" y="226084"/>
                    <a:pt x="373220" y="231635"/>
                  </a:cubicBezTo>
                  <a:cubicBezTo>
                    <a:pt x="373220" y="237185"/>
                    <a:pt x="368568" y="241686"/>
                    <a:pt x="363016" y="241686"/>
                  </a:cubicBezTo>
                  <a:lnTo>
                    <a:pt x="242073" y="241686"/>
                  </a:lnTo>
                  <a:cubicBezTo>
                    <a:pt x="236521" y="241686"/>
                    <a:pt x="232019" y="237185"/>
                    <a:pt x="232019" y="231635"/>
                  </a:cubicBezTo>
                  <a:cubicBezTo>
                    <a:pt x="232019" y="226084"/>
                    <a:pt x="236521" y="221434"/>
                    <a:pt x="242073" y="221434"/>
                  </a:cubicBezTo>
                  <a:close/>
                  <a:moveTo>
                    <a:pt x="564735" y="192785"/>
                  </a:moveTo>
                  <a:lnTo>
                    <a:pt x="564735" y="262610"/>
                  </a:lnTo>
                  <a:lnTo>
                    <a:pt x="464038" y="310559"/>
                  </a:lnTo>
                  <a:lnTo>
                    <a:pt x="464038" y="240733"/>
                  </a:lnTo>
                  <a:close/>
                  <a:moveTo>
                    <a:pt x="242073" y="181283"/>
                  </a:moveTo>
                  <a:lnTo>
                    <a:pt x="363016" y="181283"/>
                  </a:lnTo>
                  <a:cubicBezTo>
                    <a:pt x="368568" y="181283"/>
                    <a:pt x="373220" y="185770"/>
                    <a:pt x="373220" y="191303"/>
                  </a:cubicBezTo>
                  <a:cubicBezTo>
                    <a:pt x="373220" y="196837"/>
                    <a:pt x="368568" y="201324"/>
                    <a:pt x="363016" y="201324"/>
                  </a:cubicBezTo>
                  <a:lnTo>
                    <a:pt x="242073" y="201324"/>
                  </a:lnTo>
                  <a:cubicBezTo>
                    <a:pt x="236521" y="201324"/>
                    <a:pt x="232019" y="196837"/>
                    <a:pt x="232019" y="191303"/>
                  </a:cubicBezTo>
                  <a:cubicBezTo>
                    <a:pt x="232019" y="185770"/>
                    <a:pt x="236521" y="181283"/>
                    <a:pt x="242073" y="181283"/>
                  </a:cubicBezTo>
                  <a:close/>
                  <a:moveTo>
                    <a:pt x="40363" y="122219"/>
                  </a:moveTo>
                  <a:lnTo>
                    <a:pt x="141201" y="170165"/>
                  </a:lnTo>
                  <a:lnTo>
                    <a:pt x="141201" y="310558"/>
                  </a:lnTo>
                  <a:lnTo>
                    <a:pt x="40363" y="262611"/>
                  </a:lnTo>
                  <a:close/>
                  <a:moveTo>
                    <a:pt x="211764" y="100661"/>
                  </a:moveTo>
                  <a:lnTo>
                    <a:pt x="211764" y="583965"/>
                  </a:lnTo>
                  <a:lnTo>
                    <a:pt x="393335" y="583965"/>
                  </a:lnTo>
                  <a:lnTo>
                    <a:pt x="393335" y="100661"/>
                  </a:lnTo>
                  <a:close/>
                  <a:moveTo>
                    <a:pt x="191656" y="80586"/>
                  </a:moveTo>
                  <a:lnTo>
                    <a:pt x="413443" y="80586"/>
                  </a:lnTo>
                  <a:lnTo>
                    <a:pt x="413443" y="604040"/>
                  </a:lnTo>
                  <a:lnTo>
                    <a:pt x="191656" y="604040"/>
                  </a:lnTo>
                  <a:close/>
                  <a:moveTo>
                    <a:pt x="584990" y="30561"/>
                  </a:moveTo>
                  <a:lnTo>
                    <a:pt x="443782" y="93632"/>
                  </a:lnTo>
                  <a:lnTo>
                    <a:pt x="443782" y="573029"/>
                  </a:lnTo>
                  <a:lnTo>
                    <a:pt x="584990" y="510408"/>
                  </a:lnTo>
                  <a:close/>
                  <a:moveTo>
                    <a:pt x="20107" y="30561"/>
                  </a:moveTo>
                  <a:lnTo>
                    <a:pt x="20107" y="510408"/>
                  </a:lnTo>
                  <a:lnTo>
                    <a:pt x="161308" y="573029"/>
                  </a:lnTo>
                  <a:lnTo>
                    <a:pt x="161308" y="93632"/>
                  </a:lnTo>
                  <a:close/>
                  <a:moveTo>
                    <a:pt x="605098" y="0"/>
                  </a:moveTo>
                  <a:lnTo>
                    <a:pt x="605098" y="523591"/>
                  </a:lnTo>
                  <a:lnTo>
                    <a:pt x="423674" y="604040"/>
                  </a:lnTo>
                  <a:lnTo>
                    <a:pt x="423674" y="80598"/>
                  </a:lnTo>
                  <a:close/>
                  <a:moveTo>
                    <a:pt x="0" y="0"/>
                  </a:moveTo>
                  <a:lnTo>
                    <a:pt x="181565" y="80598"/>
                  </a:lnTo>
                  <a:lnTo>
                    <a:pt x="181565" y="604040"/>
                  </a:lnTo>
                  <a:lnTo>
                    <a:pt x="0" y="523591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sz="179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D43F30EF-5DD2-4E5A-8ABC-0F37FCB4F466}"/>
                </a:ext>
              </a:extLst>
            </p:cNvPr>
            <p:cNvSpPr/>
            <p:nvPr/>
          </p:nvSpPr>
          <p:spPr>
            <a:xfrm>
              <a:off x="11352121" y="2994123"/>
              <a:ext cx="494310" cy="48101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一机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一档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一册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321" name="3d-movie_73964">
              <a:extLst>
                <a:ext uri="{FF2B5EF4-FFF2-40B4-BE49-F238E27FC236}">
                  <a16:creationId xmlns:a16="http://schemas.microsoft.com/office/drawing/2014/main" id="{00E58021-6CE4-4660-BF45-8144A6B904C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1092600" y="3684433"/>
              <a:ext cx="280273" cy="294393"/>
            </a:xfrm>
            <a:custGeom>
              <a:avLst/>
              <a:gdLst>
                <a:gd name="connsiteX0" fmla="*/ 167728 w 460785"/>
                <a:gd name="connsiteY0" fmla="*/ 464654 h 483998"/>
                <a:gd name="connsiteX1" fmla="*/ 190875 w 460785"/>
                <a:gd name="connsiteY1" fmla="*/ 473250 h 483998"/>
                <a:gd name="connsiteX2" fmla="*/ 230640 w 460785"/>
                <a:gd name="connsiteY2" fmla="*/ 478046 h 483998"/>
                <a:gd name="connsiteX3" fmla="*/ 270405 w 460785"/>
                <a:gd name="connsiteY3" fmla="*/ 473250 h 483998"/>
                <a:gd name="connsiteX4" fmla="*/ 293519 w 460785"/>
                <a:gd name="connsiteY4" fmla="*/ 464667 h 483998"/>
                <a:gd name="connsiteX5" fmla="*/ 271175 w 460785"/>
                <a:gd name="connsiteY5" fmla="*/ 476759 h 483998"/>
                <a:gd name="connsiteX6" fmla="*/ 230616 w 460785"/>
                <a:gd name="connsiteY6" fmla="*/ 483998 h 483998"/>
                <a:gd name="connsiteX7" fmla="*/ 190081 w 460785"/>
                <a:gd name="connsiteY7" fmla="*/ 476759 h 483998"/>
                <a:gd name="connsiteX8" fmla="*/ 404835 w 460785"/>
                <a:gd name="connsiteY8" fmla="*/ 322104 h 483998"/>
                <a:gd name="connsiteX9" fmla="*/ 415499 w 460785"/>
                <a:gd name="connsiteY9" fmla="*/ 322104 h 483998"/>
                <a:gd name="connsiteX10" fmla="*/ 412444 w 460785"/>
                <a:gd name="connsiteY10" fmla="*/ 333879 h 483998"/>
                <a:gd name="connsiteX11" fmla="*/ 307442 w 460785"/>
                <a:gd name="connsiteY11" fmla="*/ 459496 h 483998"/>
                <a:gd name="connsiteX12" fmla="*/ 293519 w 460785"/>
                <a:gd name="connsiteY12" fmla="*/ 464667 h 483998"/>
                <a:gd name="connsiteX13" fmla="*/ 310949 w 460785"/>
                <a:gd name="connsiteY13" fmla="*/ 455233 h 483998"/>
                <a:gd name="connsiteX14" fmla="*/ 375139 w 460785"/>
                <a:gd name="connsiteY14" fmla="*/ 384751 h 483998"/>
                <a:gd name="connsiteX15" fmla="*/ 45781 w 460785"/>
                <a:gd name="connsiteY15" fmla="*/ 322104 h 483998"/>
                <a:gd name="connsiteX16" fmla="*/ 56414 w 460785"/>
                <a:gd name="connsiteY16" fmla="*/ 322104 h 483998"/>
                <a:gd name="connsiteX17" fmla="*/ 86093 w 460785"/>
                <a:gd name="connsiteY17" fmla="*/ 384751 h 483998"/>
                <a:gd name="connsiteX18" fmla="*/ 150331 w 460785"/>
                <a:gd name="connsiteY18" fmla="*/ 455233 h 483998"/>
                <a:gd name="connsiteX19" fmla="*/ 167728 w 460785"/>
                <a:gd name="connsiteY19" fmla="*/ 464654 h 483998"/>
                <a:gd name="connsiteX20" fmla="*/ 153838 w 460785"/>
                <a:gd name="connsiteY20" fmla="*/ 459496 h 483998"/>
                <a:gd name="connsiteX21" fmla="*/ 48836 w 460785"/>
                <a:gd name="connsiteY21" fmla="*/ 333879 h 483998"/>
                <a:gd name="connsiteX22" fmla="*/ 400302 w 460785"/>
                <a:gd name="connsiteY22" fmla="*/ 304247 h 483998"/>
                <a:gd name="connsiteX23" fmla="*/ 413299 w 460785"/>
                <a:gd name="connsiteY23" fmla="*/ 304247 h 483998"/>
                <a:gd name="connsiteX24" fmla="*/ 404835 w 460785"/>
                <a:gd name="connsiteY24" fmla="*/ 322104 h 483998"/>
                <a:gd name="connsiteX25" fmla="*/ 391820 w 460785"/>
                <a:gd name="connsiteY25" fmla="*/ 322104 h 483998"/>
                <a:gd name="connsiteX26" fmla="*/ 47954 w 460785"/>
                <a:gd name="connsiteY26" fmla="*/ 304247 h 483998"/>
                <a:gd name="connsiteX27" fmla="*/ 60960 w 460785"/>
                <a:gd name="connsiteY27" fmla="*/ 304247 h 483998"/>
                <a:gd name="connsiteX28" fmla="*/ 69429 w 460785"/>
                <a:gd name="connsiteY28" fmla="*/ 322104 h 483998"/>
                <a:gd name="connsiteX29" fmla="*/ 56414 w 460785"/>
                <a:gd name="connsiteY29" fmla="*/ 322104 h 483998"/>
                <a:gd name="connsiteX30" fmla="*/ 416121 w 460785"/>
                <a:gd name="connsiteY30" fmla="*/ 298295 h 483998"/>
                <a:gd name="connsiteX31" fmla="*/ 421677 w 460785"/>
                <a:gd name="connsiteY31" fmla="*/ 298295 h 483998"/>
                <a:gd name="connsiteX32" fmla="*/ 420132 w 460785"/>
                <a:gd name="connsiteY32" fmla="*/ 304247 h 483998"/>
                <a:gd name="connsiteX33" fmla="*/ 413299 w 460785"/>
                <a:gd name="connsiteY33" fmla="*/ 304247 h 483998"/>
                <a:gd name="connsiteX34" fmla="*/ 39591 w 460785"/>
                <a:gd name="connsiteY34" fmla="*/ 298247 h 483998"/>
                <a:gd name="connsiteX35" fmla="*/ 45112 w 460785"/>
                <a:gd name="connsiteY35" fmla="*/ 298247 h 483998"/>
                <a:gd name="connsiteX36" fmla="*/ 47954 w 460785"/>
                <a:gd name="connsiteY36" fmla="*/ 304247 h 483998"/>
                <a:gd name="connsiteX37" fmla="*/ 41148 w 460785"/>
                <a:gd name="connsiteY37" fmla="*/ 304247 h 483998"/>
                <a:gd name="connsiteX38" fmla="*/ 405959 w 460785"/>
                <a:gd name="connsiteY38" fmla="*/ 292337 h 483998"/>
                <a:gd name="connsiteX39" fmla="*/ 418552 w 460785"/>
                <a:gd name="connsiteY39" fmla="*/ 292337 h 483998"/>
                <a:gd name="connsiteX40" fmla="*/ 418109 w 460785"/>
                <a:gd name="connsiteY40" fmla="*/ 294099 h 483998"/>
                <a:gd name="connsiteX41" fmla="*/ 416121 w 460785"/>
                <a:gd name="connsiteY41" fmla="*/ 298295 h 483998"/>
                <a:gd name="connsiteX42" fmla="*/ 403129 w 460785"/>
                <a:gd name="connsiteY42" fmla="*/ 298295 h 483998"/>
                <a:gd name="connsiteX43" fmla="*/ 42705 w 460785"/>
                <a:gd name="connsiteY43" fmla="*/ 292337 h 483998"/>
                <a:gd name="connsiteX44" fmla="*/ 55311 w 460785"/>
                <a:gd name="connsiteY44" fmla="*/ 292337 h 483998"/>
                <a:gd name="connsiteX45" fmla="*/ 58114 w 460785"/>
                <a:gd name="connsiteY45" fmla="*/ 298247 h 483998"/>
                <a:gd name="connsiteX46" fmla="*/ 45112 w 460785"/>
                <a:gd name="connsiteY46" fmla="*/ 298247 h 483998"/>
                <a:gd name="connsiteX47" fmla="*/ 43147 w 460785"/>
                <a:gd name="connsiteY47" fmla="*/ 294099 h 483998"/>
                <a:gd name="connsiteX48" fmla="*/ 277965 w 460785"/>
                <a:gd name="connsiteY48" fmla="*/ 273296 h 483998"/>
                <a:gd name="connsiteX49" fmla="*/ 280869 w 460785"/>
                <a:gd name="connsiteY49" fmla="*/ 273296 h 483998"/>
                <a:gd name="connsiteX50" fmla="*/ 292770 w 460785"/>
                <a:gd name="connsiteY50" fmla="*/ 285200 h 483998"/>
                <a:gd name="connsiteX51" fmla="*/ 284349 w 460785"/>
                <a:gd name="connsiteY51" fmla="*/ 285200 h 483998"/>
                <a:gd name="connsiteX52" fmla="*/ 277965 w 460785"/>
                <a:gd name="connsiteY52" fmla="*/ 278808 h 483998"/>
                <a:gd name="connsiteX53" fmla="*/ 179916 w 460785"/>
                <a:gd name="connsiteY53" fmla="*/ 273296 h 483998"/>
                <a:gd name="connsiteX54" fmla="*/ 181816 w 460785"/>
                <a:gd name="connsiteY54" fmla="*/ 273296 h 483998"/>
                <a:gd name="connsiteX55" fmla="*/ 181816 w 460785"/>
                <a:gd name="connsiteY55" fmla="*/ 279734 h 483998"/>
                <a:gd name="connsiteX56" fmla="*/ 176352 w 460785"/>
                <a:gd name="connsiteY56" fmla="*/ 285200 h 483998"/>
                <a:gd name="connsiteX57" fmla="*/ 168015 w 460785"/>
                <a:gd name="connsiteY57" fmla="*/ 285200 h 483998"/>
                <a:gd name="connsiteX58" fmla="*/ 230369 w 460785"/>
                <a:gd name="connsiteY58" fmla="*/ 265332 h 483998"/>
                <a:gd name="connsiteX59" fmla="*/ 248038 w 460785"/>
                <a:gd name="connsiteY59" fmla="*/ 272657 h 483998"/>
                <a:gd name="connsiteX60" fmla="*/ 293617 w 460785"/>
                <a:gd name="connsiteY60" fmla="*/ 318245 h 483998"/>
                <a:gd name="connsiteX61" fmla="*/ 302856 w 460785"/>
                <a:gd name="connsiteY61" fmla="*/ 322104 h 483998"/>
                <a:gd name="connsiteX62" fmla="*/ 391820 w 460785"/>
                <a:gd name="connsiteY62" fmla="*/ 322104 h 483998"/>
                <a:gd name="connsiteX63" fmla="*/ 365139 w 460785"/>
                <a:gd name="connsiteY63" fmla="*/ 378274 h 483998"/>
                <a:gd name="connsiteX64" fmla="*/ 230616 w 460785"/>
                <a:gd name="connsiteY64" fmla="*/ 472092 h 483998"/>
                <a:gd name="connsiteX65" fmla="*/ 96093 w 460785"/>
                <a:gd name="connsiteY65" fmla="*/ 378321 h 483998"/>
                <a:gd name="connsiteX66" fmla="*/ 69429 w 460785"/>
                <a:gd name="connsiteY66" fmla="*/ 322104 h 483998"/>
                <a:gd name="connsiteX67" fmla="*/ 157881 w 460785"/>
                <a:gd name="connsiteY67" fmla="*/ 322104 h 483998"/>
                <a:gd name="connsiteX68" fmla="*/ 167121 w 460785"/>
                <a:gd name="connsiteY68" fmla="*/ 318198 h 483998"/>
                <a:gd name="connsiteX69" fmla="*/ 212699 w 460785"/>
                <a:gd name="connsiteY69" fmla="*/ 272657 h 483998"/>
                <a:gd name="connsiteX70" fmla="*/ 230369 w 460785"/>
                <a:gd name="connsiteY70" fmla="*/ 265332 h 483998"/>
                <a:gd name="connsiteX71" fmla="*/ 34972 w 460785"/>
                <a:gd name="connsiteY71" fmla="*/ 261476 h 483998"/>
                <a:gd name="connsiteX72" fmla="*/ 42705 w 460785"/>
                <a:gd name="connsiteY72" fmla="*/ 292337 h 483998"/>
                <a:gd name="connsiteX73" fmla="*/ 38057 w 460785"/>
                <a:gd name="connsiteY73" fmla="*/ 292337 h 483998"/>
                <a:gd name="connsiteX74" fmla="*/ 37340 w 460785"/>
                <a:gd name="connsiteY74" fmla="*/ 289571 h 483998"/>
                <a:gd name="connsiteX75" fmla="*/ 426314 w 460785"/>
                <a:gd name="connsiteY75" fmla="*/ 261402 h 483998"/>
                <a:gd name="connsiteX76" fmla="*/ 423940 w 460785"/>
                <a:gd name="connsiteY76" fmla="*/ 289571 h 483998"/>
                <a:gd name="connsiteX77" fmla="*/ 423223 w 460785"/>
                <a:gd name="connsiteY77" fmla="*/ 292337 h 483998"/>
                <a:gd name="connsiteX78" fmla="*/ 418552 w 460785"/>
                <a:gd name="connsiteY78" fmla="*/ 292337 h 483998"/>
                <a:gd name="connsiteX79" fmla="*/ 230369 w 460785"/>
                <a:gd name="connsiteY79" fmla="*/ 241518 h 483998"/>
                <a:gd name="connsiteX80" fmla="*/ 248038 w 460785"/>
                <a:gd name="connsiteY80" fmla="*/ 248842 h 483998"/>
                <a:gd name="connsiteX81" fmla="*/ 277965 w 460785"/>
                <a:gd name="connsiteY81" fmla="*/ 278808 h 483998"/>
                <a:gd name="connsiteX82" fmla="*/ 277965 w 460785"/>
                <a:gd name="connsiteY82" fmla="*/ 285200 h 483998"/>
                <a:gd name="connsiteX83" fmla="*/ 284349 w 460785"/>
                <a:gd name="connsiteY83" fmla="*/ 285200 h 483998"/>
                <a:gd name="connsiteX84" fmla="*/ 296381 w 460785"/>
                <a:gd name="connsiteY84" fmla="*/ 297247 h 483998"/>
                <a:gd name="connsiteX85" fmla="*/ 298905 w 460785"/>
                <a:gd name="connsiteY85" fmla="*/ 298295 h 483998"/>
                <a:gd name="connsiteX86" fmla="*/ 403129 w 460785"/>
                <a:gd name="connsiteY86" fmla="*/ 298295 h 483998"/>
                <a:gd name="connsiteX87" fmla="*/ 400302 w 460785"/>
                <a:gd name="connsiteY87" fmla="*/ 304247 h 483998"/>
                <a:gd name="connsiteX88" fmla="*/ 298904 w 460785"/>
                <a:gd name="connsiteY88" fmla="*/ 304247 h 483998"/>
                <a:gd name="connsiteX89" fmla="*/ 292189 w 460785"/>
                <a:gd name="connsiteY89" fmla="*/ 301436 h 483998"/>
                <a:gd name="connsiteX90" fmla="*/ 243847 w 460785"/>
                <a:gd name="connsiteY90" fmla="*/ 253081 h 483998"/>
                <a:gd name="connsiteX91" fmla="*/ 230369 w 460785"/>
                <a:gd name="connsiteY91" fmla="*/ 247507 h 483998"/>
                <a:gd name="connsiteX92" fmla="*/ 216890 w 460785"/>
                <a:gd name="connsiteY92" fmla="*/ 253081 h 483998"/>
                <a:gd name="connsiteX93" fmla="*/ 168548 w 460785"/>
                <a:gd name="connsiteY93" fmla="*/ 301436 h 483998"/>
                <a:gd name="connsiteX94" fmla="*/ 161833 w 460785"/>
                <a:gd name="connsiteY94" fmla="*/ 304247 h 483998"/>
                <a:gd name="connsiteX95" fmla="*/ 60960 w 460785"/>
                <a:gd name="connsiteY95" fmla="*/ 304247 h 483998"/>
                <a:gd name="connsiteX96" fmla="*/ 58114 w 460785"/>
                <a:gd name="connsiteY96" fmla="*/ 298247 h 483998"/>
                <a:gd name="connsiteX97" fmla="*/ 161833 w 460785"/>
                <a:gd name="connsiteY97" fmla="*/ 298247 h 483998"/>
                <a:gd name="connsiteX98" fmla="*/ 164357 w 460785"/>
                <a:gd name="connsiteY98" fmla="*/ 297199 h 483998"/>
                <a:gd name="connsiteX99" fmla="*/ 176352 w 460785"/>
                <a:gd name="connsiteY99" fmla="*/ 285200 h 483998"/>
                <a:gd name="connsiteX100" fmla="*/ 181816 w 460785"/>
                <a:gd name="connsiteY100" fmla="*/ 285200 h 483998"/>
                <a:gd name="connsiteX101" fmla="*/ 181816 w 460785"/>
                <a:gd name="connsiteY101" fmla="*/ 279734 h 483998"/>
                <a:gd name="connsiteX102" fmla="*/ 212699 w 460785"/>
                <a:gd name="connsiteY102" fmla="*/ 248842 h 483998"/>
                <a:gd name="connsiteX103" fmla="*/ 230369 w 460785"/>
                <a:gd name="connsiteY103" fmla="*/ 241518 h 483998"/>
                <a:gd name="connsiteX104" fmla="*/ 119050 w 460785"/>
                <a:gd name="connsiteY104" fmla="*/ 142352 h 483998"/>
                <a:gd name="connsiteX105" fmla="*/ 341684 w 460785"/>
                <a:gd name="connsiteY105" fmla="*/ 142352 h 483998"/>
                <a:gd name="connsiteX106" fmla="*/ 407117 w 460785"/>
                <a:gd name="connsiteY106" fmla="*/ 207824 h 483998"/>
                <a:gd name="connsiteX107" fmla="*/ 341684 w 460785"/>
                <a:gd name="connsiteY107" fmla="*/ 273296 h 483998"/>
                <a:gd name="connsiteX108" fmla="*/ 280869 w 460785"/>
                <a:gd name="connsiteY108" fmla="*/ 273296 h 483998"/>
                <a:gd name="connsiteX109" fmla="*/ 252277 w 460785"/>
                <a:gd name="connsiteY109" fmla="*/ 244696 h 483998"/>
                <a:gd name="connsiteX110" fmla="*/ 230392 w 460785"/>
                <a:gd name="connsiteY110" fmla="*/ 235621 h 483998"/>
                <a:gd name="connsiteX111" fmla="*/ 208508 w 460785"/>
                <a:gd name="connsiteY111" fmla="*/ 244696 h 483998"/>
                <a:gd name="connsiteX112" fmla="*/ 179916 w 460785"/>
                <a:gd name="connsiteY112" fmla="*/ 273296 h 483998"/>
                <a:gd name="connsiteX113" fmla="*/ 119050 w 460785"/>
                <a:gd name="connsiteY113" fmla="*/ 273296 h 483998"/>
                <a:gd name="connsiteX114" fmla="*/ 53569 w 460785"/>
                <a:gd name="connsiteY114" fmla="*/ 207824 h 483998"/>
                <a:gd name="connsiteX115" fmla="*/ 119050 w 460785"/>
                <a:gd name="connsiteY115" fmla="*/ 142352 h 483998"/>
                <a:gd name="connsiteX116" fmla="*/ 403111 w 460785"/>
                <a:gd name="connsiteY116" fmla="*/ 123213 h 483998"/>
                <a:gd name="connsiteX117" fmla="*/ 417287 w 460785"/>
                <a:gd name="connsiteY117" fmla="*/ 123213 h 483998"/>
                <a:gd name="connsiteX118" fmla="*/ 417928 w 460785"/>
                <a:gd name="connsiteY118" fmla="*/ 124164 h 483998"/>
                <a:gd name="connsiteX119" fmla="*/ 429772 w 460785"/>
                <a:gd name="connsiteY119" fmla="*/ 162328 h 483998"/>
                <a:gd name="connsiteX120" fmla="*/ 431022 w 460785"/>
                <a:gd name="connsiteY120" fmla="*/ 174739 h 483998"/>
                <a:gd name="connsiteX121" fmla="*/ 431022 w 460785"/>
                <a:gd name="connsiteY121" fmla="*/ 234409 h 483998"/>
                <a:gd name="connsiteX122" fmla="*/ 429816 w 460785"/>
                <a:gd name="connsiteY122" fmla="*/ 247448 h 483998"/>
                <a:gd name="connsiteX123" fmla="*/ 426314 w 460785"/>
                <a:gd name="connsiteY123" fmla="*/ 261402 h 483998"/>
                <a:gd name="connsiteX124" fmla="*/ 427949 w 460785"/>
                <a:gd name="connsiteY124" fmla="*/ 241999 h 483998"/>
                <a:gd name="connsiteX125" fmla="*/ 423940 w 460785"/>
                <a:gd name="connsiteY125" fmla="*/ 194427 h 483998"/>
                <a:gd name="connsiteX126" fmla="*/ 419284 w 460785"/>
                <a:gd name="connsiteY126" fmla="*/ 176482 h 483998"/>
                <a:gd name="connsiteX127" fmla="*/ 418101 w 460785"/>
                <a:gd name="connsiteY127" fmla="*/ 164781 h 483998"/>
                <a:gd name="connsiteX128" fmla="*/ 406932 w 460785"/>
                <a:gd name="connsiteY128" fmla="*/ 128877 h 483998"/>
                <a:gd name="connsiteX129" fmla="*/ 64000 w 460785"/>
                <a:gd name="connsiteY129" fmla="*/ 123213 h 483998"/>
                <a:gd name="connsiteX130" fmla="*/ 397280 w 460785"/>
                <a:gd name="connsiteY130" fmla="*/ 123213 h 483998"/>
                <a:gd name="connsiteX131" fmla="*/ 412444 w 460785"/>
                <a:gd name="connsiteY131" fmla="*/ 150119 h 483998"/>
                <a:gd name="connsiteX132" fmla="*/ 419284 w 460785"/>
                <a:gd name="connsiteY132" fmla="*/ 176482 h 483998"/>
                <a:gd name="connsiteX133" fmla="*/ 421996 w 460785"/>
                <a:gd name="connsiteY133" fmla="*/ 203305 h 483998"/>
                <a:gd name="connsiteX134" fmla="*/ 406729 w 460785"/>
                <a:gd name="connsiteY134" fmla="*/ 290718 h 483998"/>
                <a:gd name="connsiteX135" fmla="*/ 405959 w 460785"/>
                <a:gd name="connsiteY135" fmla="*/ 292337 h 483998"/>
                <a:gd name="connsiteX136" fmla="*/ 299905 w 460785"/>
                <a:gd name="connsiteY136" fmla="*/ 292337 h 483998"/>
                <a:gd name="connsiteX137" fmla="*/ 292770 w 460785"/>
                <a:gd name="connsiteY137" fmla="*/ 285200 h 483998"/>
                <a:gd name="connsiteX138" fmla="*/ 341684 w 460785"/>
                <a:gd name="connsiteY138" fmla="*/ 285200 h 483998"/>
                <a:gd name="connsiteX139" fmla="*/ 419022 w 460785"/>
                <a:gd name="connsiteY139" fmla="*/ 207824 h 483998"/>
                <a:gd name="connsiteX140" fmla="*/ 341684 w 460785"/>
                <a:gd name="connsiteY140" fmla="*/ 130448 h 483998"/>
                <a:gd name="connsiteX141" fmla="*/ 119050 w 460785"/>
                <a:gd name="connsiteY141" fmla="*/ 130448 h 483998"/>
                <a:gd name="connsiteX142" fmla="*/ 41664 w 460785"/>
                <a:gd name="connsiteY142" fmla="*/ 207824 h 483998"/>
                <a:gd name="connsiteX143" fmla="*/ 119050 w 460785"/>
                <a:gd name="connsiteY143" fmla="*/ 285200 h 483998"/>
                <a:gd name="connsiteX144" fmla="*/ 168015 w 460785"/>
                <a:gd name="connsiteY144" fmla="*/ 285200 h 483998"/>
                <a:gd name="connsiteX145" fmla="*/ 160880 w 460785"/>
                <a:gd name="connsiteY145" fmla="*/ 292337 h 483998"/>
                <a:gd name="connsiteX146" fmla="*/ 55311 w 460785"/>
                <a:gd name="connsiteY146" fmla="*/ 292337 h 483998"/>
                <a:gd name="connsiteX147" fmla="*/ 54546 w 460785"/>
                <a:gd name="connsiteY147" fmla="*/ 290724 h 483998"/>
                <a:gd name="connsiteX148" fmla="*/ 39284 w 460785"/>
                <a:gd name="connsiteY148" fmla="*/ 203305 h 483998"/>
                <a:gd name="connsiteX149" fmla="*/ 41994 w 460785"/>
                <a:gd name="connsiteY149" fmla="*/ 176491 h 483998"/>
                <a:gd name="connsiteX150" fmla="*/ 48836 w 460785"/>
                <a:gd name="connsiteY150" fmla="*/ 150119 h 483998"/>
                <a:gd name="connsiteX151" fmla="*/ 43992 w 460785"/>
                <a:gd name="connsiteY151" fmla="*/ 123213 h 483998"/>
                <a:gd name="connsiteX152" fmla="*/ 58160 w 460785"/>
                <a:gd name="connsiteY152" fmla="*/ 123213 h 483998"/>
                <a:gd name="connsiteX153" fmla="*/ 54340 w 460785"/>
                <a:gd name="connsiteY153" fmla="*/ 128877 h 483998"/>
                <a:gd name="connsiteX154" fmla="*/ 43177 w 460785"/>
                <a:gd name="connsiteY154" fmla="*/ 164781 h 483998"/>
                <a:gd name="connsiteX155" fmla="*/ 41994 w 460785"/>
                <a:gd name="connsiteY155" fmla="*/ 176491 h 483998"/>
                <a:gd name="connsiteX156" fmla="*/ 37340 w 460785"/>
                <a:gd name="connsiteY156" fmla="*/ 194427 h 483998"/>
                <a:gd name="connsiteX157" fmla="*/ 33331 w 460785"/>
                <a:gd name="connsiteY157" fmla="*/ 241999 h 483998"/>
                <a:gd name="connsiteX158" fmla="*/ 34972 w 460785"/>
                <a:gd name="connsiteY158" fmla="*/ 261476 h 483998"/>
                <a:gd name="connsiteX159" fmla="*/ 31457 w 460785"/>
                <a:gd name="connsiteY159" fmla="*/ 247448 h 483998"/>
                <a:gd name="connsiteX160" fmla="*/ 29763 w 460785"/>
                <a:gd name="connsiteY160" fmla="*/ 229107 h 483998"/>
                <a:gd name="connsiteX161" fmla="*/ 29763 w 460785"/>
                <a:gd name="connsiteY161" fmla="*/ 179650 h 483998"/>
                <a:gd name="connsiteX162" fmla="*/ 31508 w 460785"/>
                <a:gd name="connsiteY162" fmla="*/ 162328 h 483998"/>
                <a:gd name="connsiteX163" fmla="*/ 43351 w 460785"/>
                <a:gd name="connsiteY163" fmla="*/ 124164 h 483998"/>
                <a:gd name="connsiteX164" fmla="*/ 413271 w 460785"/>
                <a:gd name="connsiteY164" fmla="*/ 117255 h 483998"/>
                <a:gd name="connsiteX165" fmla="*/ 423880 w 460785"/>
                <a:gd name="connsiteY165" fmla="*/ 117255 h 483998"/>
                <a:gd name="connsiteX166" fmla="*/ 436977 w 460785"/>
                <a:gd name="connsiteY166" fmla="*/ 130357 h 483998"/>
                <a:gd name="connsiteX167" fmla="*/ 436977 w 460785"/>
                <a:gd name="connsiteY167" fmla="*/ 285193 h 483998"/>
                <a:gd name="connsiteX168" fmla="*/ 423880 w 460785"/>
                <a:gd name="connsiteY168" fmla="*/ 298295 h 483998"/>
                <a:gd name="connsiteX169" fmla="*/ 421677 w 460785"/>
                <a:gd name="connsiteY169" fmla="*/ 298295 h 483998"/>
                <a:gd name="connsiteX170" fmla="*/ 423223 w 460785"/>
                <a:gd name="connsiteY170" fmla="*/ 292337 h 483998"/>
                <a:gd name="connsiteX171" fmla="*/ 423878 w 460785"/>
                <a:gd name="connsiteY171" fmla="*/ 292337 h 483998"/>
                <a:gd name="connsiteX172" fmla="*/ 431022 w 460785"/>
                <a:gd name="connsiteY172" fmla="*/ 285191 h 483998"/>
                <a:gd name="connsiteX173" fmla="*/ 431022 w 460785"/>
                <a:gd name="connsiteY173" fmla="*/ 234409 h 483998"/>
                <a:gd name="connsiteX174" fmla="*/ 433901 w 460785"/>
                <a:gd name="connsiteY174" fmla="*/ 203305 h 483998"/>
                <a:gd name="connsiteX175" fmla="*/ 431022 w 460785"/>
                <a:gd name="connsiteY175" fmla="*/ 174739 h 483998"/>
                <a:gd name="connsiteX176" fmla="*/ 431022 w 460785"/>
                <a:gd name="connsiteY176" fmla="*/ 130359 h 483998"/>
                <a:gd name="connsiteX177" fmla="*/ 423878 w 460785"/>
                <a:gd name="connsiteY177" fmla="*/ 123213 h 483998"/>
                <a:gd name="connsiteX178" fmla="*/ 417287 w 460785"/>
                <a:gd name="connsiteY178" fmla="*/ 123213 h 483998"/>
                <a:gd name="connsiteX179" fmla="*/ 393922 w 460785"/>
                <a:gd name="connsiteY179" fmla="*/ 117255 h 483998"/>
                <a:gd name="connsiteX180" fmla="*/ 399091 w 460785"/>
                <a:gd name="connsiteY180" fmla="*/ 117255 h 483998"/>
                <a:gd name="connsiteX181" fmla="*/ 403111 w 460785"/>
                <a:gd name="connsiteY181" fmla="*/ 123213 h 483998"/>
                <a:gd name="connsiteX182" fmla="*/ 397280 w 460785"/>
                <a:gd name="connsiteY182" fmla="*/ 123213 h 483998"/>
                <a:gd name="connsiteX183" fmla="*/ 62179 w 460785"/>
                <a:gd name="connsiteY183" fmla="*/ 117255 h 483998"/>
                <a:gd name="connsiteX184" fmla="*/ 67358 w 460785"/>
                <a:gd name="connsiteY184" fmla="*/ 117255 h 483998"/>
                <a:gd name="connsiteX185" fmla="*/ 64000 w 460785"/>
                <a:gd name="connsiteY185" fmla="*/ 123213 h 483998"/>
                <a:gd name="connsiteX186" fmla="*/ 58160 w 460785"/>
                <a:gd name="connsiteY186" fmla="*/ 123213 h 483998"/>
                <a:gd name="connsiteX187" fmla="*/ 36906 w 460785"/>
                <a:gd name="connsiteY187" fmla="*/ 117255 h 483998"/>
                <a:gd name="connsiteX188" fmla="*/ 48008 w 460785"/>
                <a:gd name="connsiteY188" fmla="*/ 117255 h 483998"/>
                <a:gd name="connsiteX189" fmla="*/ 43992 w 460785"/>
                <a:gd name="connsiteY189" fmla="*/ 123213 h 483998"/>
                <a:gd name="connsiteX190" fmla="*/ 36907 w 460785"/>
                <a:gd name="connsiteY190" fmla="*/ 123213 h 483998"/>
                <a:gd name="connsiteX191" fmla="*/ 29763 w 460785"/>
                <a:gd name="connsiteY191" fmla="*/ 130359 h 483998"/>
                <a:gd name="connsiteX192" fmla="*/ 29763 w 460785"/>
                <a:gd name="connsiteY192" fmla="*/ 179650 h 483998"/>
                <a:gd name="connsiteX193" fmla="*/ 27379 w 460785"/>
                <a:gd name="connsiteY193" fmla="*/ 203305 h 483998"/>
                <a:gd name="connsiteX194" fmla="*/ 29763 w 460785"/>
                <a:gd name="connsiteY194" fmla="*/ 229107 h 483998"/>
                <a:gd name="connsiteX195" fmla="*/ 29763 w 460785"/>
                <a:gd name="connsiteY195" fmla="*/ 285191 h 483998"/>
                <a:gd name="connsiteX196" fmla="*/ 36907 w 460785"/>
                <a:gd name="connsiteY196" fmla="*/ 292337 h 483998"/>
                <a:gd name="connsiteX197" fmla="*/ 38057 w 460785"/>
                <a:gd name="connsiteY197" fmla="*/ 292337 h 483998"/>
                <a:gd name="connsiteX198" fmla="*/ 39591 w 460785"/>
                <a:gd name="connsiteY198" fmla="*/ 298247 h 483998"/>
                <a:gd name="connsiteX199" fmla="*/ 36906 w 460785"/>
                <a:gd name="connsiteY199" fmla="*/ 298247 h 483998"/>
                <a:gd name="connsiteX200" fmla="*/ 23808 w 460785"/>
                <a:gd name="connsiteY200" fmla="*/ 285146 h 483998"/>
                <a:gd name="connsiteX201" fmla="*/ 23808 w 460785"/>
                <a:gd name="connsiteY201" fmla="*/ 130357 h 483998"/>
                <a:gd name="connsiteX202" fmla="*/ 36906 w 460785"/>
                <a:gd name="connsiteY202" fmla="*/ 117255 h 483998"/>
                <a:gd name="connsiteX203" fmla="*/ 395075 w 460785"/>
                <a:gd name="connsiteY203" fmla="*/ 111303 h 483998"/>
                <a:gd name="connsiteX204" fmla="*/ 409258 w 460785"/>
                <a:gd name="connsiteY204" fmla="*/ 111303 h 483998"/>
                <a:gd name="connsiteX205" fmla="*/ 413271 w 460785"/>
                <a:gd name="connsiteY205" fmla="*/ 117255 h 483998"/>
                <a:gd name="connsiteX206" fmla="*/ 399091 w 460785"/>
                <a:gd name="connsiteY206" fmla="*/ 117255 h 483998"/>
                <a:gd name="connsiteX207" fmla="*/ 70712 w 460785"/>
                <a:gd name="connsiteY207" fmla="*/ 111303 h 483998"/>
                <a:gd name="connsiteX208" fmla="*/ 390568 w 460785"/>
                <a:gd name="connsiteY208" fmla="*/ 111303 h 483998"/>
                <a:gd name="connsiteX209" fmla="*/ 393922 w 460785"/>
                <a:gd name="connsiteY209" fmla="*/ 117255 h 483998"/>
                <a:gd name="connsiteX210" fmla="*/ 67358 w 460785"/>
                <a:gd name="connsiteY210" fmla="*/ 117255 h 483998"/>
                <a:gd name="connsiteX211" fmla="*/ 52020 w 460785"/>
                <a:gd name="connsiteY211" fmla="*/ 111303 h 483998"/>
                <a:gd name="connsiteX212" fmla="*/ 66193 w 460785"/>
                <a:gd name="connsiteY212" fmla="*/ 111303 h 483998"/>
                <a:gd name="connsiteX213" fmla="*/ 62179 w 460785"/>
                <a:gd name="connsiteY213" fmla="*/ 117255 h 483998"/>
                <a:gd name="connsiteX214" fmla="*/ 48008 w 460785"/>
                <a:gd name="connsiteY214" fmla="*/ 117255 h 483998"/>
                <a:gd name="connsiteX215" fmla="*/ 397222 w 460785"/>
                <a:gd name="connsiteY215" fmla="*/ 93447 h 483998"/>
                <a:gd name="connsiteX216" fmla="*/ 428637 w 460785"/>
                <a:gd name="connsiteY216" fmla="*/ 93447 h 483998"/>
                <a:gd name="connsiteX217" fmla="*/ 460785 w 460785"/>
                <a:gd name="connsiteY217" fmla="*/ 125602 h 483998"/>
                <a:gd name="connsiteX218" fmla="*/ 460785 w 460785"/>
                <a:gd name="connsiteY218" fmla="*/ 289949 h 483998"/>
                <a:gd name="connsiteX219" fmla="*/ 428637 w 460785"/>
                <a:gd name="connsiteY219" fmla="*/ 322104 h 483998"/>
                <a:gd name="connsiteX220" fmla="*/ 415499 w 460785"/>
                <a:gd name="connsiteY220" fmla="*/ 322104 h 483998"/>
                <a:gd name="connsiteX221" fmla="*/ 420132 w 460785"/>
                <a:gd name="connsiteY221" fmla="*/ 304247 h 483998"/>
                <a:gd name="connsiteX222" fmla="*/ 423878 w 460785"/>
                <a:gd name="connsiteY222" fmla="*/ 304247 h 483998"/>
                <a:gd name="connsiteX223" fmla="*/ 442929 w 460785"/>
                <a:gd name="connsiteY223" fmla="*/ 285191 h 483998"/>
                <a:gd name="connsiteX224" fmla="*/ 442929 w 460785"/>
                <a:gd name="connsiteY224" fmla="*/ 130359 h 483998"/>
                <a:gd name="connsiteX225" fmla="*/ 423878 w 460785"/>
                <a:gd name="connsiteY225" fmla="*/ 111303 h 483998"/>
                <a:gd name="connsiteX226" fmla="*/ 409258 w 460785"/>
                <a:gd name="connsiteY226" fmla="*/ 111303 h 483998"/>
                <a:gd name="connsiteX227" fmla="*/ 380505 w 460785"/>
                <a:gd name="connsiteY227" fmla="*/ 93447 h 483998"/>
                <a:gd name="connsiteX228" fmla="*/ 383027 w 460785"/>
                <a:gd name="connsiteY228" fmla="*/ 93447 h 483998"/>
                <a:gd name="connsiteX229" fmla="*/ 395075 w 460785"/>
                <a:gd name="connsiteY229" fmla="*/ 111303 h 483998"/>
                <a:gd name="connsiteX230" fmla="*/ 390568 w 460785"/>
                <a:gd name="connsiteY230" fmla="*/ 111303 h 483998"/>
                <a:gd name="connsiteX231" fmla="*/ 78236 w 460785"/>
                <a:gd name="connsiteY231" fmla="*/ 93447 h 483998"/>
                <a:gd name="connsiteX232" fmla="*/ 80775 w 460785"/>
                <a:gd name="connsiteY232" fmla="*/ 93447 h 483998"/>
                <a:gd name="connsiteX233" fmla="*/ 70712 w 460785"/>
                <a:gd name="connsiteY233" fmla="*/ 111303 h 483998"/>
                <a:gd name="connsiteX234" fmla="*/ 66193 w 460785"/>
                <a:gd name="connsiteY234" fmla="*/ 111303 h 483998"/>
                <a:gd name="connsiteX235" fmla="*/ 32148 w 460785"/>
                <a:gd name="connsiteY235" fmla="*/ 93447 h 483998"/>
                <a:gd name="connsiteX236" fmla="*/ 64055 w 460785"/>
                <a:gd name="connsiteY236" fmla="*/ 93447 h 483998"/>
                <a:gd name="connsiteX237" fmla="*/ 52020 w 460785"/>
                <a:gd name="connsiteY237" fmla="*/ 111303 h 483998"/>
                <a:gd name="connsiteX238" fmla="*/ 36907 w 460785"/>
                <a:gd name="connsiteY238" fmla="*/ 111303 h 483998"/>
                <a:gd name="connsiteX239" fmla="*/ 17856 w 460785"/>
                <a:gd name="connsiteY239" fmla="*/ 130359 h 483998"/>
                <a:gd name="connsiteX240" fmla="*/ 17856 w 460785"/>
                <a:gd name="connsiteY240" fmla="*/ 285191 h 483998"/>
                <a:gd name="connsiteX241" fmla="*/ 36907 w 460785"/>
                <a:gd name="connsiteY241" fmla="*/ 304247 h 483998"/>
                <a:gd name="connsiteX242" fmla="*/ 41148 w 460785"/>
                <a:gd name="connsiteY242" fmla="*/ 304247 h 483998"/>
                <a:gd name="connsiteX243" fmla="*/ 45781 w 460785"/>
                <a:gd name="connsiteY243" fmla="*/ 322104 h 483998"/>
                <a:gd name="connsiteX244" fmla="*/ 32148 w 460785"/>
                <a:gd name="connsiteY244" fmla="*/ 322104 h 483998"/>
                <a:gd name="connsiteX245" fmla="*/ 0 w 460785"/>
                <a:gd name="connsiteY245" fmla="*/ 289949 h 483998"/>
                <a:gd name="connsiteX246" fmla="*/ 0 w 460785"/>
                <a:gd name="connsiteY246" fmla="*/ 125602 h 483998"/>
                <a:gd name="connsiteX247" fmla="*/ 32148 w 460785"/>
                <a:gd name="connsiteY247" fmla="*/ 93447 h 483998"/>
                <a:gd name="connsiteX248" fmla="*/ 230616 w 460785"/>
                <a:gd name="connsiteY248" fmla="*/ 11906 h 483998"/>
                <a:gd name="connsiteX249" fmla="*/ 305037 w 460785"/>
                <a:gd name="connsiteY249" fmla="*/ 26971 h 483998"/>
                <a:gd name="connsiteX250" fmla="*/ 356804 w 460785"/>
                <a:gd name="connsiteY250" fmla="*/ 61907 h 483998"/>
                <a:gd name="connsiteX251" fmla="*/ 370159 w 460785"/>
                <a:gd name="connsiteY251" fmla="*/ 75089 h 483998"/>
                <a:gd name="connsiteX252" fmla="*/ 380505 w 460785"/>
                <a:gd name="connsiteY252" fmla="*/ 93447 h 483998"/>
                <a:gd name="connsiteX253" fmla="*/ 80775 w 460785"/>
                <a:gd name="connsiteY253" fmla="*/ 93447 h 483998"/>
                <a:gd name="connsiteX254" fmla="*/ 91121 w 460785"/>
                <a:gd name="connsiteY254" fmla="*/ 75089 h 483998"/>
                <a:gd name="connsiteX255" fmla="*/ 104533 w 460785"/>
                <a:gd name="connsiteY255" fmla="*/ 61851 h 483998"/>
                <a:gd name="connsiteX256" fmla="*/ 156203 w 460785"/>
                <a:gd name="connsiteY256" fmla="*/ 26971 h 483998"/>
                <a:gd name="connsiteX257" fmla="*/ 230616 w 460785"/>
                <a:gd name="connsiteY257" fmla="*/ 11906 h 483998"/>
                <a:gd name="connsiteX258" fmla="*/ 230616 w 460785"/>
                <a:gd name="connsiteY258" fmla="*/ 0 h 483998"/>
                <a:gd name="connsiteX259" fmla="*/ 374366 w 460785"/>
                <a:gd name="connsiteY259" fmla="*/ 59542 h 483998"/>
                <a:gd name="connsiteX260" fmla="*/ 397222 w 460785"/>
                <a:gd name="connsiteY260" fmla="*/ 93447 h 483998"/>
                <a:gd name="connsiteX261" fmla="*/ 383027 w 460785"/>
                <a:gd name="connsiteY261" fmla="*/ 93447 h 483998"/>
                <a:gd name="connsiteX262" fmla="*/ 365878 w 460785"/>
                <a:gd name="connsiteY262" fmla="*/ 68030 h 483998"/>
                <a:gd name="connsiteX263" fmla="*/ 356804 w 460785"/>
                <a:gd name="connsiteY263" fmla="*/ 61907 h 483998"/>
                <a:gd name="connsiteX264" fmla="*/ 340958 w 460785"/>
                <a:gd name="connsiteY264" fmla="*/ 46265 h 483998"/>
                <a:gd name="connsiteX265" fmla="*/ 230640 w 460785"/>
                <a:gd name="connsiteY265" fmla="*/ 5952 h 483998"/>
                <a:gd name="connsiteX266" fmla="*/ 120322 w 460785"/>
                <a:gd name="connsiteY266" fmla="*/ 46265 h 483998"/>
                <a:gd name="connsiteX267" fmla="*/ 104533 w 460785"/>
                <a:gd name="connsiteY267" fmla="*/ 61851 h 483998"/>
                <a:gd name="connsiteX268" fmla="*/ 95379 w 460785"/>
                <a:gd name="connsiteY268" fmla="*/ 68030 h 483998"/>
                <a:gd name="connsiteX269" fmla="*/ 78236 w 460785"/>
                <a:gd name="connsiteY269" fmla="*/ 93447 h 483998"/>
                <a:gd name="connsiteX270" fmla="*/ 64055 w 460785"/>
                <a:gd name="connsiteY270" fmla="*/ 93447 h 483998"/>
                <a:gd name="connsiteX271" fmla="*/ 86908 w 460785"/>
                <a:gd name="connsiteY271" fmla="*/ 59542 h 483998"/>
                <a:gd name="connsiteX272" fmla="*/ 230616 w 460785"/>
                <a:gd name="connsiteY272" fmla="*/ 0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</a:cxnLst>
              <a:rect l="l" t="t" r="r" b="b"/>
              <a:pathLst>
                <a:path w="460785" h="483998">
                  <a:moveTo>
                    <a:pt x="167728" y="464654"/>
                  </a:moveTo>
                  <a:lnTo>
                    <a:pt x="190875" y="473250"/>
                  </a:lnTo>
                  <a:cubicBezTo>
                    <a:pt x="203720" y="476395"/>
                    <a:pt x="217019" y="478046"/>
                    <a:pt x="230640" y="478046"/>
                  </a:cubicBezTo>
                  <a:cubicBezTo>
                    <a:pt x="244261" y="478046"/>
                    <a:pt x="257560" y="476395"/>
                    <a:pt x="270405" y="473250"/>
                  </a:cubicBezTo>
                  <a:lnTo>
                    <a:pt x="293519" y="464667"/>
                  </a:lnTo>
                  <a:lnTo>
                    <a:pt x="271175" y="476759"/>
                  </a:lnTo>
                  <a:cubicBezTo>
                    <a:pt x="257759" y="481569"/>
                    <a:pt x="244211" y="483998"/>
                    <a:pt x="230616" y="483998"/>
                  </a:cubicBezTo>
                  <a:cubicBezTo>
                    <a:pt x="217045" y="483998"/>
                    <a:pt x="203497" y="481569"/>
                    <a:pt x="190081" y="476759"/>
                  </a:cubicBezTo>
                  <a:close/>
                  <a:moveTo>
                    <a:pt x="404835" y="322104"/>
                  </a:moveTo>
                  <a:lnTo>
                    <a:pt x="415499" y="322104"/>
                  </a:lnTo>
                  <a:lnTo>
                    <a:pt x="412444" y="333879"/>
                  </a:lnTo>
                  <a:cubicBezTo>
                    <a:pt x="392475" y="390360"/>
                    <a:pt x="354653" y="435607"/>
                    <a:pt x="307442" y="459496"/>
                  </a:cubicBezTo>
                  <a:lnTo>
                    <a:pt x="293519" y="464667"/>
                  </a:lnTo>
                  <a:lnTo>
                    <a:pt x="310949" y="455233"/>
                  </a:lnTo>
                  <a:cubicBezTo>
                    <a:pt x="333949" y="438422"/>
                    <a:pt x="356140" y="414087"/>
                    <a:pt x="375139" y="384751"/>
                  </a:cubicBezTo>
                  <a:close/>
                  <a:moveTo>
                    <a:pt x="45781" y="322104"/>
                  </a:moveTo>
                  <a:lnTo>
                    <a:pt x="56414" y="322104"/>
                  </a:lnTo>
                  <a:lnTo>
                    <a:pt x="86093" y="384751"/>
                  </a:lnTo>
                  <a:cubicBezTo>
                    <a:pt x="105093" y="414087"/>
                    <a:pt x="127331" y="438422"/>
                    <a:pt x="150331" y="455233"/>
                  </a:cubicBezTo>
                  <a:lnTo>
                    <a:pt x="167728" y="464654"/>
                  </a:lnTo>
                  <a:lnTo>
                    <a:pt x="153838" y="459496"/>
                  </a:lnTo>
                  <a:cubicBezTo>
                    <a:pt x="106627" y="435607"/>
                    <a:pt x="68805" y="390360"/>
                    <a:pt x="48836" y="333879"/>
                  </a:cubicBezTo>
                  <a:close/>
                  <a:moveTo>
                    <a:pt x="400302" y="304247"/>
                  </a:moveTo>
                  <a:lnTo>
                    <a:pt x="413299" y="304247"/>
                  </a:lnTo>
                  <a:lnTo>
                    <a:pt x="404835" y="322104"/>
                  </a:lnTo>
                  <a:lnTo>
                    <a:pt x="391820" y="322104"/>
                  </a:lnTo>
                  <a:close/>
                  <a:moveTo>
                    <a:pt x="47954" y="304247"/>
                  </a:moveTo>
                  <a:lnTo>
                    <a:pt x="60960" y="304247"/>
                  </a:lnTo>
                  <a:lnTo>
                    <a:pt x="69429" y="322104"/>
                  </a:lnTo>
                  <a:lnTo>
                    <a:pt x="56414" y="322104"/>
                  </a:lnTo>
                  <a:close/>
                  <a:moveTo>
                    <a:pt x="416121" y="298295"/>
                  </a:moveTo>
                  <a:lnTo>
                    <a:pt x="421677" y="298295"/>
                  </a:lnTo>
                  <a:lnTo>
                    <a:pt x="420132" y="304247"/>
                  </a:lnTo>
                  <a:lnTo>
                    <a:pt x="413299" y="304247"/>
                  </a:lnTo>
                  <a:close/>
                  <a:moveTo>
                    <a:pt x="39591" y="298247"/>
                  </a:moveTo>
                  <a:lnTo>
                    <a:pt x="45112" y="298247"/>
                  </a:lnTo>
                  <a:lnTo>
                    <a:pt x="47954" y="304247"/>
                  </a:lnTo>
                  <a:lnTo>
                    <a:pt x="41148" y="304247"/>
                  </a:lnTo>
                  <a:close/>
                  <a:moveTo>
                    <a:pt x="405959" y="292337"/>
                  </a:moveTo>
                  <a:lnTo>
                    <a:pt x="418552" y="292337"/>
                  </a:lnTo>
                  <a:lnTo>
                    <a:pt x="418109" y="294099"/>
                  </a:lnTo>
                  <a:lnTo>
                    <a:pt x="416121" y="298295"/>
                  </a:lnTo>
                  <a:lnTo>
                    <a:pt x="403129" y="298295"/>
                  </a:lnTo>
                  <a:close/>
                  <a:moveTo>
                    <a:pt x="42705" y="292337"/>
                  </a:moveTo>
                  <a:lnTo>
                    <a:pt x="55311" y="292337"/>
                  </a:lnTo>
                  <a:lnTo>
                    <a:pt x="58114" y="298247"/>
                  </a:lnTo>
                  <a:lnTo>
                    <a:pt x="45112" y="298247"/>
                  </a:lnTo>
                  <a:lnTo>
                    <a:pt x="43147" y="294099"/>
                  </a:lnTo>
                  <a:close/>
                  <a:moveTo>
                    <a:pt x="277965" y="273296"/>
                  </a:moveTo>
                  <a:lnTo>
                    <a:pt x="280869" y="273296"/>
                  </a:lnTo>
                  <a:lnTo>
                    <a:pt x="292770" y="285200"/>
                  </a:lnTo>
                  <a:lnTo>
                    <a:pt x="284349" y="285200"/>
                  </a:lnTo>
                  <a:lnTo>
                    <a:pt x="277965" y="278808"/>
                  </a:lnTo>
                  <a:close/>
                  <a:moveTo>
                    <a:pt x="179916" y="273296"/>
                  </a:moveTo>
                  <a:lnTo>
                    <a:pt x="181816" y="273296"/>
                  </a:lnTo>
                  <a:lnTo>
                    <a:pt x="181816" y="279734"/>
                  </a:lnTo>
                  <a:lnTo>
                    <a:pt x="176352" y="285200"/>
                  </a:lnTo>
                  <a:lnTo>
                    <a:pt x="168015" y="285200"/>
                  </a:lnTo>
                  <a:close/>
                  <a:moveTo>
                    <a:pt x="230369" y="265332"/>
                  </a:moveTo>
                  <a:cubicBezTo>
                    <a:pt x="236762" y="265332"/>
                    <a:pt x="243156" y="267774"/>
                    <a:pt x="248038" y="272657"/>
                  </a:cubicBezTo>
                  <a:lnTo>
                    <a:pt x="293617" y="318245"/>
                  </a:lnTo>
                  <a:cubicBezTo>
                    <a:pt x="296046" y="320723"/>
                    <a:pt x="299379" y="322104"/>
                    <a:pt x="302856" y="322104"/>
                  </a:cubicBezTo>
                  <a:lnTo>
                    <a:pt x="391820" y="322104"/>
                  </a:lnTo>
                  <a:lnTo>
                    <a:pt x="365139" y="378274"/>
                  </a:lnTo>
                  <a:cubicBezTo>
                    <a:pt x="342473" y="413325"/>
                    <a:pt x="294759" y="472092"/>
                    <a:pt x="230616" y="472092"/>
                  </a:cubicBezTo>
                  <a:cubicBezTo>
                    <a:pt x="166474" y="472092"/>
                    <a:pt x="118807" y="413325"/>
                    <a:pt x="96093" y="378321"/>
                  </a:cubicBezTo>
                  <a:lnTo>
                    <a:pt x="69429" y="322104"/>
                  </a:lnTo>
                  <a:lnTo>
                    <a:pt x="157881" y="322104"/>
                  </a:lnTo>
                  <a:cubicBezTo>
                    <a:pt x="161358" y="322104"/>
                    <a:pt x="164692" y="320675"/>
                    <a:pt x="167121" y="318198"/>
                  </a:cubicBezTo>
                  <a:lnTo>
                    <a:pt x="212699" y="272657"/>
                  </a:lnTo>
                  <a:cubicBezTo>
                    <a:pt x="217581" y="267774"/>
                    <a:pt x="223975" y="265332"/>
                    <a:pt x="230369" y="265332"/>
                  </a:cubicBezTo>
                  <a:close/>
                  <a:moveTo>
                    <a:pt x="34972" y="261476"/>
                  </a:moveTo>
                  <a:lnTo>
                    <a:pt x="42705" y="292337"/>
                  </a:lnTo>
                  <a:lnTo>
                    <a:pt x="38057" y="292337"/>
                  </a:lnTo>
                  <a:lnTo>
                    <a:pt x="37340" y="289571"/>
                  </a:lnTo>
                  <a:close/>
                  <a:moveTo>
                    <a:pt x="426314" y="261402"/>
                  </a:moveTo>
                  <a:lnTo>
                    <a:pt x="423940" y="289571"/>
                  </a:lnTo>
                  <a:lnTo>
                    <a:pt x="423223" y="292337"/>
                  </a:lnTo>
                  <a:lnTo>
                    <a:pt x="418552" y="292337"/>
                  </a:lnTo>
                  <a:close/>
                  <a:moveTo>
                    <a:pt x="230369" y="241518"/>
                  </a:moveTo>
                  <a:cubicBezTo>
                    <a:pt x="236763" y="241518"/>
                    <a:pt x="243157" y="243959"/>
                    <a:pt x="248038" y="248842"/>
                  </a:cubicBezTo>
                  <a:lnTo>
                    <a:pt x="277965" y="278808"/>
                  </a:lnTo>
                  <a:lnTo>
                    <a:pt x="277965" y="285200"/>
                  </a:lnTo>
                  <a:lnTo>
                    <a:pt x="284349" y="285200"/>
                  </a:lnTo>
                  <a:lnTo>
                    <a:pt x="296381" y="297247"/>
                  </a:lnTo>
                  <a:cubicBezTo>
                    <a:pt x="297047" y="297914"/>
                    <a:pt x="297952" y="298247"/>
                    <a:pt x="298905" y="298295"/>
                  </a:cubicBezTo>
                  <a:lnTo>
                    <a:pt x="403129" y="298295"/>
                  </a:lnTo>
                  <a:lnTo>
                    <a:pt x="400302" y="304247"/>
                  </a:lnTo>
                  <a:lnTo>
                    <a:pt x="298904" y="304247"/>
                  </a:lnTo>
                  <a:cubicBezTo>
                    <a:pt x="296380" y="304247"/>
                    <a:pt x="293951" y="303199"/>
                    <a:pt x="292189" y="301436"/>
                  </a:cubicBezTo>
                  <a:lnTo>
                    <a:pt x="243847" y="253081"/>
                  </a:lnTo>
                  <a:cubicBezTo>
                    <a:pt x="240132" y="249365"/>
                    <a:pt x="235250" y="247507"/>
                    <a:pt x="230369" y="247507"/>
                  </a:cubicBezTo>
                  <a:cubicBezTo>
                    <a:pt x="225487" y="247507"/>
                    <a:pt x="220605" y="249365"/>
                    <a:pt x="216890" y="253081"/>
                  </a:cubicBezTo>
                  <a:lnTo>
                    <a:pt x="168548" y="301436"/>
                  </a:lnTo>
                  <a:cubicBezTo>
                    <a:pt x="166786" y="303199"/>
                    <a:pt x="164357" y="304199"/>
                    <a:pt x="161833" y="304247"/>
                  </a:cubicBezTo>
                  <a:lnTo>
                    <a:pt x="60960" y="304247"/>
                  </a:lnTo>
                  <a:lnTo>
                    <a:pt x="58114" y="298247"/>
                  </a:lnTo>
                  <a:lnTo>
                    <a:pt x="161833" y="298247"/>
                  </a:lnTo>
                  <a:cubicBezTo>
                    <a:pt x="162785" y="298247"/>
                    <a:pt x="163690" y="297866"/>
                    <a:pt x="164357" y="297199"/>
                  </a:cubicBezTo>
                  <a:lnTo>
                    <a:pt x="176352" y="285200"/>
                  </a:lnTo>
                  <a:lnTo>
                    <a:pt x="181816" y="285200"/>
                  </a:lnTo>
                  <a:lnTo>
                    <a:pt x="181816" y="279734"/>
                  </a:lnTo>
                  <a:lnTo>
                    <a:pt x="212699" y="248842"/>
                  </a:lnTo>
                  <a:cubicBezTo>
                    <a:pt x="217581" y="243959"/>
                    <a:pt x="223975" y="241518"/>
                    <a:pt x="230369" y="241518"/>
                  </a:cubicBezTo>
                  <a:close/>
                  <a:moveTo>
                    <a:pt x="119050" y="142352"/>
                  </a:moveTo>
                  <a:lnTo>
                    <a:pt x="341684" y="142352"/>
                  </a:lnTo>
                  <a:cubicBezTo>
                    <a:pt x="377829" y="142352"/>
                    <a:pt x="407117" y="171636"/>
                    <a:pt x="407117" y="207824"/>
                  </a:cubicBezTo>
                  <a:cubicBezTo>
                    <a:pt x="407117" y="243965"/>
                    <a:pt x="377829" y="273296"/>
                    <a:pt x="341684" y="273296"/>
                  </a:cubicBezTo>
                  <a:lnTo>
                    <a:pt x="280869" y="273296"/>
                  </a:lnTo>
                  <a:lnTo>
                    <a:pt x="252277" y="244696"/>
                  </a:lnTo>
                  <a:cubicBezTo>
                    <a:pt x="246229" y="238646"/>
                    <a:pt x="238310" y="235621"/>
                    <a:pt x="230392" y="235621"/>
                  </a:cubicBezTo>
                  <a:cubicBezTo>
                    <a:pt x="222474" y="235621"/>
                    <a:pt x="214556" y="238646"/>
                    <a:pt x="208508" y="244696"/>
                  </a:cubicBezTo>
                  <a:lnTo>
                    <a:pt x="179916" y="273296"/>
                  </a:lnTo>
                  <a:lnTo>
                    <a:pt x="119050" y="273296"/>
                  </a:lnTo>
                  <a:cubicBezTo>
                    <a:pt x="82857" y="273296"/>
                    <a:pt x="53569" y="243965"/>
                    <a:pt x="53569" y="207824"/>
                  </a:cubicBezTo>
                  <a:cubicBezTo>
                    <a:pt x="53569" y="171636"/>
                    <a:pt x="82857" y="142352"/>
                    <a:pt x="119050" y="142352"/>
                  </a:cubicBezTo>
                  <a:close/>
                  <a:moveTo>
                    <a:pt x="403111" y="123213"/>
                  </a:moveTo>
                  <a:lnTo>
                    <a:pt x="417287" y="123213"/>
                  </a:lnTo>
                  <a:lnTo>
                    <a:pt x="417928" y="124164"/>
                  </a:lnTo>
                  <a:cubicBezTo>
                    <a:pt x="423071" y="136326"/>
                    <a:pt x="427064" y="149092"/>
                    <a:pt x="429772" y="162328"/>
                  </a:cubicBezTo>
                  <a:lnTo>
                    <a:pt x="431022" y="174739"/>
                  </a:lnTo>
                  <a:lnTo>
                    <a:pt x="431022" y="234409"/>
                  </a:lnTo>
                  <a:lnTo>
                    <a:pt x="429816" y="247448"/>
                  </a:lnTo>
                  <a:lnTo>
                    <a:pt x="426314" y="261402"/>
                  </a:lnTo>
                  <a:lnTo>
                    <a:pt x="427949" y="241999"/>
                  </a:lnTo>
                  <a:cubicBezTo>
                    <a:pt x="427949" y="225703"/>
                    <a:pt x="426569" y="209793"/>
                    <a:pt x="423940" y="194427"/>
                  </a:cubicBezTo>
                  <a:lnTo>
                    <a:pt x="419284" y="176482"/>
                  </a:lnTo>
                  <a:lnTo>
                    <a:pt x="418101" y="164781"/>
                  </a:lnTo>
                  <a:cubicBezTo>
                    <a:pt x="415547" y="152333"/>
                    <a:pt x="411781" y="140322"/>
                    <a:pt x="406932" y="128877"/>
                  </a:cubicBezTo>
                  <a:close/>
                  <a:moveTo>
                    <a:pt x="64000" y="123213"/>
                  </a:moveTo>
                  <a:lnTo>
                    <a:pt x="397280" y="123213"/>
                  </a:lnTo>
                  <a:lnTo>
                    <a:pt x="412444" y="150119"/>
                  </a:lnTo>
                  <a:lnTo>
                    <a:pt x="419284" y="176482"/>
                  </a:lnTo>
                  <a:lnTo>
                    <a:pt x="421996" y="203305"/>
                  </a:lnTo>
                  <a:cubicBezTo>
                    <a:pt x="421996" y="230236"/>
                    <a:pt x="416556" y="260465"/>
                    <a:pt x="406729" y="290718"/>
                  </a:cubicBezTo>
                  <a:lnTo>
                    <a:pt x="405959" y="292337"/>
                  </a:lnTo>
                  <a:lnTo>
                    <a:pt x="299905" y="292337"/>
                  </a:lnTo>
                  <a:lnTo>
                    <a:pt x="292770" y="285200"/>
                  </a:lnTo>
                  <a:lnTo>
                    <a:pt x="341684" y="285200"/>
                  </a:lnTo>
                  <a:cubicBezTo>
                    <a:pt x="384401" y="285200"/>
                    <a:pt x="419022" y="250536"/>
                    <a:pt x="419022" y="207824"/>
                  </a:cubicBezTo>
                  <a:cubicBezTo>
                    <a:pt x="419022" y="165065"/>
                    <a:pt x="384401" y="130448"/>
                    <a:pt x="341684" y="130448"/>
                  </a:cubicBezTo>
                  <a:lnTo>
                    <a:pt x="119050" y="130448"/>
                  </a:lnTo>
                  <a:cubicBezTo>
                    <a:pt x="76285" y="130448"/>
                    <a:pt x="41664" y="165065"/>
                    <a:pt x="41664" y="207824"/>
                  </a:cubicBezTo>
                  <a:cubicBezTo>
                    <a:pt x="41664" y="250536"/>
                    <a:pt x="76285" y="285200"/>
                    <a:pt x="119050" y="285200"/>
                  </a:cubicBezTo>
                  <a:lnTo>
                    <a:pt x="168015" y="285200"/>
                  </a:lnTo>
                  <a:lnTo>
                    <a:pt x="160880" y="292337"/>
                  </a:lnTo>
                  <a:lnTo>
                    <a:pt x="55311" y="292337"/>
                  </a:lnTo>
                  <a:lnTo>
                    <a:pt x="54546" y="290724"/>
                  </a:lnTo>
                  <a:cubicBezTo>
                    <a:pt x="44724" y="260465"/>
                    <a:pt x="39284" y="230236"/>
                    <a:pt x="39284" y="203305"/>
                  </a:cubicBezTo>
                  <a:lnTo>
                    <a:pt x="41994" y="176491"/>
                  </a:lnTo>
                  <a:lnTo>
                    <a:pt x="48836" y="150119"/>
                  </a:lnTo>
                  <a:close/>
                  <a:moveTo>
                    <a:pt x="43992" y="123213"/>
                  </a:moveTo>
                  <a:lnTo>
                    <a:pt x="58160" y="123213"/>
                  </a:lnTo>
                  <a:lnTo>
                    <a:pt x="54340" y="128877"/>
                  </a:lnTo>
                  <a:cubicBezTo>
                    <a:pt x="49494" y="140322"/>
                    <a:pt x="45729" y="152333"/>
                    <a:pt x="43177" y="164781"/>
                  </a:cubicBezTo>
                  <a:lnTo>
                    <a:pt x="41994" y="176491"/>
                  </a:lnTo>
                  <a:lnTo>
                    <a:pt x="37340" y="194427"/>
                  </a:lnTo>
                  <a:cubicBezTo>
                    <a:pt x="34711" y="209793"/>
                    <a:pt x="33331" y="225703"/>
                    <a:pt x="33331" y="241999"/>
                  </a:cubicBezTo>
                  <a:lnTo>
                    <a:pt x="34972" y="261476"/>
                  </a:lnTo>
                  <a:lnTo>
                    <a:pt x="31457" y="247448"/>
                  </a:lnTo>
                  <a:lnTo>
                    <a:pt x="29763" y="229107"/>
                  </a:lnTo>
                  <a:lnTo>
                    <a:pt x="29763" y="179650"/>
                  </a:lnTo>
                  <a:lnTo>
                    <a:pt x="31508" y="162328"/>
                  </a:lnTo>
                  <a:cubicBezTo>
                    <a:pt x="34216" y="149092"/>
                    <a:pt x="38209" y="136326"/>
                    <a:pt x="43351" y="124164"/>
                  </a:cubicBezTo>
                  <a:close/>
                  <a:moveTo>
                    <a:pt x="413271" y="117255"/>
                  </a:moveTo>
                  <a:lnTo>
                    <a:pt x="423880" y="117255"/>
                  </a:lnTo>
                  <a:cubicBezTo>
                    <a:pt x="431071" y="117255"/>
                    <a:pt x="436977" y="123115"/>
                    <a:pt x="436977" y="130357"/>
                  </a:cubicBezTo>
                  <a:lnTo>
                    <a:pt x="436977" y="285193"/>
                  </a:lnTo>
                  <a:cubicBezTo>
                    <a:pt x="436977" y="292387"/>
                    <a:pt x="431071" y="298295"/>
                    <a:pt x="423880" y="298295"/>
                  </a:cubicBezTo>
                  <a:lnTo>
                    <a:pt x="421677" y="298295"/>
                  </a:lnTo>
                  <a:lnTo>
                    <a:pt x="423223" y="292337"/>
                  </a:lnTo>
                  <a:lnTo>
                    <a:pt x="423878" y="292337"/>
                  </a:lnTo>
                  <a:cubicBezTo>
                    <a:pt x="427784" y="292337"/>
                    <a:pt x="431022" y="289097"/>
                    <a:pt x="431022" y="285191"/>
                  </a:cubicBezTo>
                  <a:lnTo>
                    <a:pt x="431022" y="234409"/>
                  </a:lnTo>
                  <a:lnTo>
                    <a:pt x="433901" y="203305"/>
                  </a:lnTo>
                  <a:lnTo>
                    <a:pt x="431022" y="174739"/>
                  </a:lnTo>
                  <a:lnTo>
                    <a:pt x="431022" y="130359"/>
                  </a:lnTo>
                  <a:cubicBezTo>
                    <a:pt x="431022" y="126405"/>
                    <a:pt x="427784" y="123213"/>
                    <a:pt x="423878" y="123213"/>
                  </a:cubicBezTo>
                  <a:lnTo>
                    <a:pt x="417287" y="123213"/>
                  </a:lnTo>
                  <a:close/>
                  <a:moveTo>
                    <a:pt x="393922" y="117255"/>
                  </a:moveTo>
                  <a:lnTo>
                    <a:pt x="399091" y="117255"/>
                  </a:lnTo>
                  <a:lnTo>
                    <a:pt x="403111" y="123213"/>
                  </a:lnTo>
                  <a:lnTo>
                    <a:pt x="397280" y="123213"/>
                  </a:lnTo>
                  <a:close/>
                  <a:moveTo>
                    <a:pt x="62179" y="117255"/>
                  </a:moveTo>
                  <a:lnTo>
                    <a:pt x="67358" y="117255"/>
                  </a:lnTo>
                  <a:lnTo>
                    <a:pt x="64000" y="123213"/>
                  </a:lnTo>
                  <a:lnTo>
                    <a:pt x="58160" y="123213"/>
                  </a:lnTo>
                  <a:close/>
                  <a:moveTo>
                    <a:pt x="36906" y="117255"/>
                  </a:moveTo>
                  <a:lnTo>
                    <a:pt x="48008" y="117255"/>
                  </a:lnTo>
                  <a:lnTo>
                    <a:pt x="43992" y="123213"/>
                  </a:lnTo>
                  <a:lnTo>
                    <a:pt x="36907" y="123213"/>
                  </a:lnTo>
                  <a:cubicBezTo>
                    <a:pt x="32954" y="123213"/>
                    <a:pt x="29763" y="126405"/>
                    <a:pt x="29763" y="130359"/>
                  </a:cubicBezTo>
                  <a:lnTo>
                    <a:pt x="29763" y="179650"/>
                  </a:lnTo>
                  <a:lnTo>
                    <a:pt x="27379" y="203305"/>
                  </a:lnTo>
                  <a:lnTo>
                    <a:pt x="29763" y="229107"/>
                  </a:lnTo>
                  <a:lnTo>
                    <a:pt x="29763" y="285191"/>
                  </a:lnTo>
                  <a:cubicBezTo>
                    <a:pt x="29763" y="289097"/>
                    <a:pt x="32954" y="292337"/>
                    <a:pt x="36907" y="292337"/>
                  </a:cubicBezTo>
                  <a:lnTo>
                    <a:pt x="38057" y="292337"/>
                  </a:lnTo>
                  <a:lnTo>
                    <a:pt x="39591" y="298247"/>
                  </a:lnTo>
                  <a:lnTo>
                    <a:pt x="36906" y="298247"/>
                  </a:lnTo>
                  <a:cubicBezTo>
                    <a:pt x="29666" y="298247"/>
                    <a:pt x="23808" y="292387"/>
                    <a:pt x="23808" y="285146"/>
                  </a:cubicBezTo>
                  <a:lnTo>
                    <a:pt x="23808" y="130357"/>
                  </a:lnTo>
                  <a:cubicBezTo>
                    <a:pt x="23808" y="123115"/>
                    <a:pt x="29666" y="117255"/>
                    <a:pt x="36906" y="117255"/>
                  </a:cubicBezTo>
                  <a:close/>
                  <a:moveTo>
                    <a:pt x="395075" y="111303"/>
                  </a:moveTo>
                  <a:lnTo>
                    <a:pt x="409258" y="111303"/>
                  </a:lnTo>
                  <a:lnTo>
                    <a:pt x="413271" y="117255"/>
                  </a:lnTo>
                  <a:lnTo>
                    <a:pt x="399091" y="117255"/>
                  </a:lnTo>
                  <a:close/>
                  <a:moveTo>
                    <a:pt x="70712" y="111303"/>
                  </a:moveTo>
                  <a:lnTo>
                    <a:pt x="390568" y="111303"/>
                  </a:lnTo>
                  <a:lnTo>
                    <a:pt x="393922" y="117255"/>
                  </a:lnTo>
                  <a:lnTo>
                    <a:pt x="67358" y="117255"/>
                  </a:lnTo>
                  <a:close/>
                  <a:moveTo>
                    <a:pt x="52020" y="111303"/>
                  </a:moveTo>
                  <a:lnTo>
                    <a:pt x="66193" y="111303"/>
                  </a:lnTo>
                  <a:lnTo>
                    <a:pt x="62179" y="117255"/>
                  </a:lnTo>
                  <a:lnTo>
                    <a:pt x="48008" y="117255"/>
                  </a:lnTo>
                  <a:close/>
                  <a:moveTo>
                    <a:pt x="397222" y="93447"/>
                  </a:moveTo>
                  <a:lnTo>
                    <a:pt x="428637" y="93447"/>
                  </a:lnTo>
                  <a:cubicBezTo>
                    <a:pt x="446354" y="93447"/>
                    <a:pt x="460737" y="107833"/>
                    <a:pt x="460785" y="125602"/>
                  </a:cubicBezTo>
                  <a:lnTo>
                    <a:pt x="460785" y="289949"/>
                  </a:lnTo>
                  <a:cubicBezTo>
                    <a:pt x="460737" y="307670"/>
                    <a:pt x="446354" y="322056"/>
                    <a:pt x="428637" y="322104"/>
                  </a:cubicBezTo>
                  <a:lnTo>
                    <a:pt x="415499" y="322104"/>
                  </a:lnTo>
                  <a:lnTo>
                    <a:pt x="420132" y="304247"/>
                  </a:lnTo>
                  <a:lnTo>
                    <a:pt x="423878" y="304247"/>
                  </a:lnTo>
                  <a:cubicBezTo>
                    <a:pt x="434356" y="304247"/>
                    <a:pt x="442929" y="295672"/>
                    <a:pt x="442929" y="285191"/>
                  </a:cubicBezTo>
                  <a:lnTo>
                    <a:pt x="442929" y="130359"/>
                  </a:lnTo>
                  <a:cubicBezTo>
                    <a:pt x="442929" y="119831"/>
                    <a:pt x="434356" y="111303"/>
                    <a:pt x="423878" y="111303"/>
                  </a:cubicBezTo>
                  <a:lnTo>
                    <a:pt x="409258" y="111303"/>
                  </a:lnTo>
                  <a:close/>
                  <a:moveTo>
                    <a:pt x="380505" y="93447"/>
                  </a:moveTo>
                  <a:lnTo>
                    <a:pt x="383027" y="93447"/>
                  </a:lnTo>
                  <a:lnTo>
                    <a:pt x="395075" y="111303"/>
                  </a:lnTo>
                  <a:lnTo>
                    <a:pt x="390568" y="111303"/>
                  </a:lnTo>
                  <a:close/>
                  <a:moveTo>
                    <a:pt x="78236" y="93447"/>
                  </a:moveTo>
                  <a:lnTo>
                    <a:pt x="80775" y="93447"/>
                  </a:lnTo>
                  <a:lnTo>
                    <a:pt x="70712" y="111303"/>
                  </a:lnTo>
                  <a:lnTo>
                    <a:pt x="66193" y="111303"/>
                  </a:lnTo>
                  <a:close/>
                  <a:moveTo>
                    <a:pt x="32148" y="93447"/>
                  </a:moveTo>
                  <a:lnTo>
                    <a:pt x="64055" y="93447"/>
                  </a:lnTo>
                  <a:lnTo>
                    <a:pt x="52020" y="111303"/>
                  </a:lnTo>
                  <a:lnTo>
                    <a:pt x="36907" y="111303"/>
                  </a:lnTo>
                  <a:cubicBezTo>
                    <a:pt x="26381" y="111303"/>
                    <a:pt x="17856" y="119831"/>
                    <a:pt x="17856" y="130359"/>
                  </a:cubicBezTo>
                  <a:lnTo>
                    <a:pt x="17856" y="285191"/>
                  </a:lnTo>
                  <a:cubicBezTo>
                    <a:pt x="17856" y="295672"/>
                    <a:pt x="26381" y="304247"/>
                    <a:pt x="36907" y="304247"/>
                  </a:cubicBezTo>
                  <a:lnTo>
                    <a:pt x="41148" y="304247"/>
                  </a:lnTo>
                  <a:lnTo>
                    <a:pt x="45781" y="322104"/>
                  </a:lnTo>
                  <a:lnTo>
                    <a:pt x="32148" y="322104"/>
                  </a:lnTo>
                  <a:cubicBezTo>
                    <a:pt x="14383" y="322056"/>
                    <a:pt x="0" y="307670"/>
                    <a:pt x="0" y="289949"/>
                  </a:cubicBezTo>
                  <a:lnTo>
                    <a:pt x="0" y="125602"/>
                  </a:lnTo>
                  <a:cubicBezTo>
                    <a:pt x="0" y="107833"/>
                    <a:pt x="14383" y="93447"/>
                    <a:pt x="32148" y="93447"/>
                  </a:cubicBezTo>
                  <a:close/>
                  <a:moveTo>
                    <a:pt x="230616" y="11906"/>
                  </a:moveTo>
                  <a:cubicBezTo>
                    <a:pt x="256997" y="11906"/>
                    <a:pt x="282149" y="17273"/>
                    <a:pt x="305037" y="26971"/>
                  </a:cubicBezTo>
                  <a:lnTo>
                    <a:pt x="356804" y="61907"/>
                  </a:lnTo>
                  <a:lnTo>
                    <a:pt x="370159" y="75089"/>
                  </a:lnTo>
                  <a:lnTo>
                    <a:pt x="380505" y="93447"/>
                  </a:lnTo>
                  <a:lnTo>
                    <a:pt x="80775" y="93447"/>
                  </a:lnTo>
                  <a:lnTo>
                    <a:pt x="91121" y="75089"/>
                  </a:lnTo>
                  <a:lnTo>
                    <a:pt x="104533" y="61851"/>
                  </a:lnTo>
                  <a:lnTo>
                    <a:pt x="156203" y="26971"/>
                  </a:lnTo>
                  <a:cubicBezTo>
                    <a:pt x="179087" y="17273"/>
                    <a:pt x="204235" y="11906"/>
                    <a:pt x="230616" y="11906"/>
                  </a:cubicBezTo>
                  <a:close/>
                  <a:moveTo>
                    <a:pt x="230616" y="0"/>
                  </a:moveTo>
                  <a:cubicBezTo>
                    <a:pt x="286759" y="0"/>
                    <a:pt x="337580" y="22752"/>
                    <a:pt x="374366" y="59542"/>
                  </a:cubicBezTo>
                  <a:lnTo>
                    <a:pt x="397222" y="93447"/>
                  </a:lnTo>
                  <a:lnTo>
                    <a:pt x="383027" y="93447"/>
                  </a:lnTo>
                  <a:lnTo>
                    <a:pt x="365878" y="68030"/>
                  </a:lnTo>
                  <a:lnTo>
                    <a:pt x="356804" y="61907"/>
                  </a:lnTo>
                  <a:lnTo>
                    <a:pt x="340958" y="46265"/>
                  </a:lnTo>
                  <a:cubicBezTo>
                    <a:pt x="309467" y="20814"/>
                    <a:pt x="271504" y="5952"/>
                    <a:pt x="230640" y="5952"/>
                  </a:cubicBezTo>
                  <a:cubicBezTo>
                    <a:pt x="189776" y="5952"/>
                    <a:pt x="151813" y="20814"/>
                    <a:pt x="120322" y="46265"/>
                  </a:cubicBezTo>
                  <a:lnTo>
                    <a:pt x="104533" y="61851"/>
                  </a:lnTo>
                  <a:lnTo>
                    <a:pt x="95379" y="68030"/>
                  </a:lnTo>
                  <a:lnTo>
                    <a:pt x="78236" y="93447"/>
                  </a:lnTo>
                  <a:lnTo>
                    <a:pt x="64055" y="93447"/>
                  </a:lnTo>
                  <a:lnTo>
                    <a:pt x="86908" y="59542"/>
                  </a:lnTo>
                  <a:cubicBezTo>
                    <a:pt x="123688" y="22752"/>
                    <a:pt x="174497" y="0"/>
                    <a:pt x="230616" y="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9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C5C286AB-5FA6-4D1D-B72B-5D1560EAB87C}"/>
                </a:ext>
              </a:extLst>
            </p:cNvPr>
            <p:cNvSpPr/>
            <p:nvPr/>
          </p:nvSpPr>
          <p:spPr>
            <a:xfrm>
              <a:off x="11384039" y="3626223"/>
              <a:ext cx="413228" cy="35260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多维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体验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cxnSp>
          <p:nvCxnSpPr>
            <p:cNvPr id="323" name="Connector: Elbow 322">
              <a:extLst>
                <a:ext uri="{FF2B5EF4-FFF2-40B4-BE49-F238E27FC236}">
                  <a16:creationId xmlns:a16="http://schemas.microsoft.com/office/drawing/2014/main" id="{E5CF63FE-E070-4EE5-9236-207FC04FCA50}"/>
                </a:ext>
              </a:extLst>
            </p:cNvPr>
            <p:cNvCxnSpPr>
              <a:stCxn id="317" idx="2"/>
              <a:endCxn id="320" idx="0"/>
            </p:cNvCxnSpPr>
            <p:nvPr/>
          </p:nvCxnSpPr>
          <p:spPr bwMode="auto">
            <a:xfrm rot="16200000" flipH="1">
              <a:off x="11331521" y="2726369"/>
              <a:ext cx="301229" cy="234277"/>
            </a:xfrm>
            <a:prstGeom prst="bentConnector3">
              <a:avLst/>
            </a:prstGeom>
            <a:solidFill>
              <a:schemeClr val="tx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62068560-FBD0-4DEF-8214-BAC585564A86}"/>
                </a:ext>
              </a:extLst>
            </p:cNvPr>
            <p:cNvSpPr/>
            <p:nvPr/>
          </p:nvSpPr>
          <p:spPr>
            <a:xfrm>
              <a:off x="11417832" y="4250961"/>
              <a:ext cx="336563" cy="32690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rot="0" spcFirstLastPara="0" vert="horz" wrap="square" lIns="0" tIns="0" rIns="0" bIns="0" numCol="1" spcCol="7200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服务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执行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  <a:p>
              <a:pPr algn="ctr">
                <a:lnSpc>
                  <a:spcPct val="110000"/>
                </a:lnSpc>
                <a:spcBef>
                  <a:spcPct val="0"/>
                </a:spcBef>
                <a:defRPr/>
              </a:pPr>
              <a:r>
                <a:rPr lang="zh-CN" altLang="en-US" sz="999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8"/>
                </a:rPr>
                <a:t>支持</a:t>
              </a:r>
              <a:endParaRPr lang="en-US" altLang="zh-CN" sz="999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endParaRPr>
            </a:p>
          </p:txBody>
        </p:sp>
        <p:sp>
          <p:nvSpPr>
            <p:cNvPr id="325" name="tools-and-utensils_358962">
              <a:extLst>
                <a:ext uri="{FF2B5EF4-FFF2-40B4-BE49-F238E27FC236}">
                  <a16:creationId xmlns:a16="http://schemas.microsoft.com/office/drawing/2014/main" id="{B2A66588-E05B-483F-9322-88D864157BC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1102265" y="4282952"/>
              <a:ext cx="273960" cy="271856"/>
            </a:xfrm>
            <a:custGeom>
              <a:avLst/>
              <a:gdLst>
                <a:gd name="T0" fmla="*/ 2434 w 3571"/>
                <a:gd name="T1" fmla="*/ 1777 h 3549"/>
                <a:gd name="T2" fmla="*/ 3009 w 3571"/>
                <a:gd name="T3" fmla="*/ 1079 h 3549"/>
                <a:gd name="T4" fmla="*/ 3375 w 3571"/>
                <a:gd name="T5" fmla="*/ 889 h 3549"/>
                <a:gd name="T6" fmla="*/ 3520 w 3571"/>
                <a:gd name="T7" fmla="*/ 531 h 3549"/>
                <a:gd name="T8" fmla="*/ 3143 w 3571"/>
                <a:gd name="T9" fmla="*/ 602 h 3549"/>
                <a:gd name="T10" fmla="*/ 2884 w 3571"/>
                <a:gd name="T11" fmla="*/ 916 h 3549"/>
                <a:gd name="T12" fmla="*/ 2091 w 3571"/>
                <a:gd name="T13" fmla="*/ 1376 h 3549"/>
                <a:gd name="T14" fmla="*/ 1896 w 3571"/>
                <a:gd name="T15" fmla="*/ 938 h 3549"/>
                <a:gd name="T16" fmla="*/ 1744 w 3571"/>
                <a:gd name="T17" fmla="*/ 224 h 3549"/>
                <a:gd name="T18" fmla="*/ 1115 w 3571"/>
                <a:gd name="T19" fmla="*/ 157 h 3549"/>
                <a:gd name="T20" fmla="*/ 1395 w 3571"/>
                <a:gd name="T21" fmla="*/ 746 h 3549"/>
                <a:gd name="T22" fmla="*/ 1144 w 3571"/>
                <a:gd name="T23" fmla="*/ 959 h 3549"/>
                <a:gd name="T24" fmla="*/ 897 w 3571"/>
                <a:gd name="T25" fmla="*/ 924 h 3549"/>
                <a:gd name="T26" fmla="*/ 442 w 3571"/>
                <a:gd name="T27" fmla="*/ 621 h 3549"/>
                <a:gd name="T28" fmla="*/ 660 w 3571"/>
                <a:gd name="T29" fmla="*/ 1355 h 3549"/>
                <a:gd name="T30" fmla="*/ 1238 w 3571"/>
                <a:gd name="T31" fmla="*/ 1488 h 3549"/>
                <a:gd name="T32" fmla="*/ 1627 w 3571"/>
                <a:gd name="T33" fmla="*/ 1769 h 3549"/>
                <a:gd name="T34" fmla="*/ 1473 w 3571"/>
                <a:gd name="T35" fmla="*/ 1899 h 3549"/>
                <a:gd name="T36" fmla="*/ 1322 w 3571"/>
                <a:gd name="T37" fmla="*/ 1766 h 3549"/>
                <a:gd name="T38" fmla="*/ 1287 w 3571"/>
                <a:gd name="T39" fmla="*/ 1977 h 3549"/>
                <a:gd name="T40" fmla="*/ 852 w 3571"/>
                <a:gd name="T41" fmla="*/ 2183 h 3549"/>
                <a:gd name="T42" fmla="*/ 0 w 3571"/>
                <a:gd name="T43" fmla="*/ 2992 h 3549"/>
                <a:gd name="T44" fmla="*/ 240 w 3571"/>
                <a:gd name="T45" fmla="*/ 3402 h 3549"/>
                <a:gd name="T46" fmla="*/ 680 w 3571"/>
                <a:gd name="T47" fmla="*/ 3451 h 3549"/>
                <a:gd name="T48" fmla="*/ 1539 w 3571"/>
                <a:gd name="T49" fmla="*/ 2580 h 3549"/>
                <a:gd name="T50" fmla="*/ 1704 w 3571"/>
                <a:gd name="T51" fmla="*/ 2433 h 3549"/>
                <a:gd name="T52" fmla="*/ 1869 w 3571"/>
                <a:gd name="T53" fmla="*/ 2423 h 3549"/>
                <a:gd name="T54" fmla="*/ 1781 w 3571"/>
                <a:gd name="T55" fmla="*/ 2117 h 3549"/>
                <a:gd name="T56" fmla="*/ 2443 w 3571"/>
                <a:gd name="T57" fmla="*/ 2781 h 3549"/>
                <a:gd name="T58" fmla="*/ 2532 w 3571"/>
                <a:gd name="T59" fmla="*/ 3017 h 3549"/>
                <a:gd name="T60" fmla="*/ 3554 w 3571"/>
                <a:gd name="T61" fmla="*/ 3017 h 3549"/>
                <a:gd name="T62" fmla="*/ 2953 w 3571"/>
                <a:gd name="T63" fmla="*/ 2384 h 3549"/>
                <a:gd name="T64" fmla="*/ 2767 w 3571"/>
                <a:gd name="T65" fmla="*/ 3017 h 3549"/>
                <a:gd name="T66" fmla="*/ 3319 w 3571"/>
                <a:gd name="T67" fmla="*/ 3017 h 3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71" h="3549">
                  <a:moveTo>
                    <a:pt x="2953" y="2384"/>
                  </a:moveTo>
                  <a:lnTo>
                    <a:pt x="2434" y="1777"/>
                  </a:lnTo>
                  <a:cubicBezTo>
                    <a:pt x="2376" y="1709"/>
                    <a:pt x="2384" y="1608"/>
                    <a:pt x="2452" y="1550"/>
                  </a:cubicBezTo>
                  <a:lnTo>
                    <a:pt x="3009" y="1079"/>
                  </a:lnTo>
                  <a:cubicBezTo>
                    <a:pt x="3077" y="1022"/>
                    <a:pt x="3162" y="982"/>
                    <a:pt x="3198" y="990"/>
                  </a:cubicBezTo>
                  <a:cubicBezTo>
                    <a:pt x="3234" y="998"/>
                    <a:pt x="3313" y="953"/>
                    <a:pt x="3375" y="889"/>
                  </a:cubicBezTo>
                  <a:lnTo>
                    <a:pt x="3500" y="760"/>
                  </a:lnTo>
                  <a:cubicBezTo>
                    <a:pt x="3562" y="696"/>
                    <a:pt x="3571" y="593"/>
                    <a:pt x="3520" y="531"/>
                  </a:cubicBezTo>
                  <a:cubicBezTo>
                    <a:pt x="3470" y="468"/>
                    <a:pt x="3368" y="457"/>
                    <a:pt x="3293" y="505"/>
                  </a:cubicBezTo>
                  <a:lnTo>
                    <a:pt x="3143" y="602"/>
                  </a:lnTo>
                  <a:cubicBezTo>
                    <a:pt x="3068" y="651"/>
                    <a:pt x="3007" y="717"/>
                    <a:pt x="3007" y="751"/>
                  </a:cubicBezTo>
                  <a:cubicBezTo>
                    <a:pt x="3007" y="785"/>
                    <a:pt x="2952" y="858"/>
                    <a:pt x="2884" y="916"/>
                  </a:cubicBezTo>
                  <a:lnTo>
                    <a:pt x="2319" y="1395"/>
                  </a:lnTo>
                  <a:cubicBezTo>
                    <a:pt x="2251" y="1452"/>
                    <a:pt x="2149" y="1444"/>
                    <a:pt x="2091" y="1376"/>
                  </a:cubicBezTo>
                  <a:lnTo>
                    <a:pt x="1922" y="1180"/>
                  </a:lnTo>
                  <a:cubicBezTo>
                    <a:pt x="1864" y="1112"/>
                    <a:pt x="1855" y="1005"/>
                    <a:pt x="1896" y="938"/>
                  </a:cubicBezTo>
                  <a:cubicBezTo>
                    <a:pt x="1937" y="870"/>
                    <a:pt x="2007" y="748"/>
                    <a:pt x="2007" y="659"/>
                  </a:cubicBezTo>
                  <a:cubicBezTo>
                    <a:pt x="2007" y="552"/>
                    <a:pt x="1957" y="398"/>
                    <a:pt x="1744" y="224"/>
                  </a:cubicBezTo>
                  <a:cubicBezTo>
                    <a:pt x="1512" y="34"/>
                    <a:pt x="1305" y="0"/>
                    <a:pt x="1171" y="4"/>
                  </a:cubicBezTo>
                  <a:cubicBezTo>
                    <a:pt x="1082" y="8"/>
                    <a:pt x="1058" y="89"/>
                    <a:pt x="1115" y="157"/>
                  </a:cubicBezTo>
                  <a:lnTo>
                    <a:pt x="1399" y="501"/>
                  </a:lnTo>
                  <a:cubicBezTo>
                    <a:pt x="1455" y="570"/>
                    <a:pt x="1454" y="680"/>
                    <a:pt x="1395" y="746"/>
                  </a:cubicBezTo>
                  <a:lnTo>
                    <a:pt x="1388" y="754"/>
                  </a:lnTo>
                  <a:cubicBezTo>
                    <a:pt x="1330" y="820"/>
                    <a:pt x="1220" y="912"/>
                    <a:pt x="1144" y="959"/>
                  </a:cubicBezTo>
                  <a:lnTo>
                    <a:pt x="1141" y="961"/>
                  </a:lnTo>
                  <a:cubicBezTo>
                    <a:pt x="1065" y="1007"/>
                    <a:pt x="956" y="991"/>
                    <a:pt x="897" y="924"/>
                  </a:cubicBezTo>
                  <a:lnTo>
                    <a:pt x="602" y="590"/>
                  </a:lnTo>
                  <a:cubicBezTo>
                    <a:pt x="543" y="523"/>
                    <a:pt x="459" y="533"/>
                    <a:pt x="442" y="621"/>
                  </a:cubicBezTo>
                  <a:cubicBezTo>
                    <a:pt x="421" y="727"/>
                    <a:pt x="419" y="885"/>
                    <a:pt x="498" y="1077"/>
                  </a:cubicBezTo>
                  <a:cubicBezTo>
                    <a:pt x="531" y="1160"/>
                    <a:pt x="604" y="1286"/>
                    <a:pt x="660" y="1355"/>
                  </a:cubicBezTo>
                  <a:cubicBezTo>
                    <a:pt x="769" y="1489"/>
                    <a:pt x="875" y="1537"/>
                    <a:pt x="958" y="1550"/>
                  </a:cubicBezTo>
                  <a:cubicBezTo>
                    <a:pt x="1045" y="1563"/>
                    <a:pt x="1172" y="1515"/>
                    <a:pt x="1238" y="1488"/>
                  </a:cubicBezTo>
                  <a:cubicBezTo>
                    <a:pt x="1305" y="1461"/>
                    <a:pt x="1403" y="1492"/>
                    <a:pt x="1459" y="1561"/>
                  </a:cubicBezTo>
                  <a:lnTo>
                    <a:pt x="1627" y="1769"/>
                  </a:lnTo>
                  <a:cubicBezTo>
                    <a:pt x="1683" y="1839"/>
                    <a:pt x="1694" y="1924"/>
                    <a:pt x="1652" y="1959"/>
                  </a:cubicBezTo>
                  <a:cubicBezTo>
                    <a:pt x="1610" y="1995"/>
                    <a:pt x="1530" y="1968"/>
                    <a:pt x="1473" y="1899"/>
                  </a:cubicBezTo>
                  <a:lnTo>
                    <a:pt x="1466" y="1890"/>
                  </a:lnTo>
                  <a:cubicBezTo>
                    <a:pt x="1409" y="1821"/>
                    <a:pt x="1344" y="1766"/>
                    <a:pt x="1322" y="1766"/>
                  </a:cubicBezTo>
                  <a:cubicBezTo>
                    <a:pt x="1300" y="1766"/>
                    <a:pt x="1284" y="1838"/>
                    <a:pt x="1286" y="1927"/>
                  </a:cubicBezTo>
                  <a:lnTo>
                    <a:pt x="1287" y="1977"/>
                  </a:lnTo>
                  <a:cubicBezTo>
                    <a:pt x="1289" y="2066"/>
                    <a:pt x="1221" y="2125"/>
                    <a:pt x="1134" y="2109"/>
                  </a:cubicBezTo>
                  <a:cubicBezTo>
                    <a:pt x="1047" y="2093"/>
                    <a:pt x="921" y="2126"/>
                    <a:pt x="852" y="2183"/>
                  </a:cubicBezTo>
                  <a:lnTo>
                    <a:pt x="125" y="2780"/>
                  </a:lnTo>
                  <a:cubicBezTo>
                    <a:pt x="56" y="2836"/>
                    <a:pt x="0" y="2931"/>
                    <a:pt x="0" y="2992"/>
                  </a:cubicBezTo>
                  <a:cubicBezTo>
                    <a:pt x="0" y="3053"/>
                    <a:pt x="45" y="3158"/>
                    <a:pt x="101" y="3228"/>
                  </a:cubicBezTo>
                  <a:lnTo>
                    <a:pt x="240" y="3402"/>
                  </a:lnTo>
                  <a:cubicBezTo>
                    <a:pt x="295" y="3471"/>
                    <a:pt x="389" y="3534"/>
                    <a:pt x="448" y="3541"/>
                  </a:cubicBezTo>
                  <a:cubicBezTo>
                    <a:pt x="507" y="3549"/>
                    <a:pt x="611" y="3508"/>
                    <a:pt x="680" y="3451"/>
                  </a:cubicBezTo>
                  <a:lnTo>
                    <a:pt x="1409" y="2844"/>
                  </a:lnTo>
                  <a:cubicBezTo>
                    <a:pt x="1477" y="2787"/>
                    <a:pt x="1536" y="2669"/>
                    <a:pt x="1539" y="2580"/>
                  </a:cubicBezTo>
                  <a:lnTo>
                    <a:pt x="1540" y="2560"/>
                  </a:lnTo>
                  <a:cubicBezTo>
                    <a:pt x="1543" y="2470"/>
                    <a:pt x="1617" y="2414"/>
                    <a:pt x="1704" y="2433"/>
                  </a:cubicBezTo>
                  <a:lnTo>
                    <a:pt x="1711" y="2435"/>
                  </a:lnTo>
                  <a:cubicBezTo>
                    <a:pt x="1798" y="2454"/>
                    <a:pt x="1869" y="2449"/>
                    <a:pt x="1869" y="2423"/>
                  </a:cubicBezTo>
                  <a:cubicBezTo>
                    <a:pt x="1869" y="2397"/>
                    <a:pt x="1833" y="2332"/>
                    <a:pt x="1788" y="2278"/>
                  </a:cubicBezTo>
                  <a:cubicBezTo>
                    <a:pt x="1743" y="2224"/>
                    <a:pt x="1740" y="2152"/>
                    <a:pt x="1781" y="2117"/>
                  </a:cubicBezTo>
                  <a:cubicBezTo>
                    <a:pt x="1823" y="2082"/>
                    <a:pt x="1901" y="2110"/>
                    <a:pt x="1957" y="2179"/>
                  </a:cubicBezTo>
                  <a:lnTo>
                    <a:pt x="2443" y="2781"/>
                  </a:lnTo>
                  <a:cubicBezTo>
                    <a:pt x="2499" y="2851"/>
                    <a:pt x="2539" y="2931"/>
                    <a:pt x="2535" y="2961"/>
                  </a:cubicBezTo>
                  <a:cubicBezTo>
                    <a:pt x="2533" y="2980"/>
                    <a:pt x="2532" y="2998"/>
                    <a:pt x="2532" y="3017"/>
                  </a:cubicBezTo>
                  <a:cubicBezTo>
                    <a:pt x="2532" y="3299"/>
                    <a:pt x="2761" y="3528"/>
                    <a:pt x="3043" y="3528"/>
                  </a:cubicBezTo>
                  <a:cubicBezTo>
                    <a:pt x="3325" y="3528"/>
                    <a:pt x="3554" y="3299"/>
                    <a:pt x="3554" y="3017"/>
                  </a:cubicBezTo>
                  <a:cubicBezTo>
                    <a:pt x="3554" y="2795"/>
                    <a:pt x="3413" y="2607"/>
                    <a:pt x="3216" y="2536"/>
                  </a:cubicBezTo>
                  <a:cubicBezTo>
                    <a:pt x="3132" y="2506"/>
                    <a:pt x="3011" y="2452"/>
                    <a:pt x="2953" y="2384"/>
                  </a:cubicBezTo>
                  <a:close/>
                  <a:moveTo>
                    <a:pt x="3043" y="3292"/>
                  </a:moveTo>
                  <a:cubicBezTo>
                    <a:pt x="2891" y="3292"/>
                    <a:pt x="2767" y="3169"/>
                    <a:pt x="2767" y="3017"/>
                  </a:cubicBezTo>
                  <a:cubicBezTo>
                    <a:pt x="2767" y="2864"/>
                    <a:pt x="2891" y="2741"/>
                    <a:pt x="3043" y="2741"/>
                  </a:cubicBezTo>
                  <a:cubicBezTo>
                    <a:pt x="3195" y="2741"/>
                    <a:pt x="3319" y="2864"/>
                    <a:pt x="3319" y="3017"/>
                  </a:cubicBezTo>
                  <a:cubicBezTo>
                    <a:pt x="3319" y="3169"/>
                    <a:pt x="3195" y="3292"/>
                    <a:pt x="3043" y="329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99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26" name="Picture 4">
            <a:extLst>
              <a:ext uri="{FF2B5EF4-FFF2-40B4-BE49-F238E27FC236}">
                <a16:creationId xmlns:a16="http://schemas.microsoft.com/office/drawing/2014/main" id="{86F2AF9B-50DB-40DC-B9ED-883C754696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98" t="2924" b="48094"/>
          <a:stretch/>
        </p:blipFill>
        <p:spPr bwMode="auto">
          <a:xfrm>
            <a:off x="3411807" y="4795257"/>
            <a:ext cx="482275" cy="296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9" name="TextBox 11">
            <a:extLst>
              <a:ext uri="{FF2B5EF4-FFF2-40B4-BE49-F238E27FC236}">
                <a16:creationId xmlns:a16="http://schemas.microsoft.com/office/drawing/2014/main" id="{F2EA326D-B581-407B-BB18-F9A28208F7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8095" y="1248014"/>
            <a:ext cx="674834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DESIGN</a:t>
            </a:r>
          </a:p>
        </p:txBody>
      </p:sp>
      <p:sp>
        <p:nvSpPr>
          <p:cNvPr id="330" name="TextBox 12">
            <a:extLst>
              <a:ext uri="{FF2B5EF4-FFF2-40B4-BE49-F238E27FC236}">
                <a16:creationId xmlns:a16="http://schemas.microsoft.com/office/drawing/2014/main" id="{87A10E83-3B76-4347-BD5C-D2B16FFD1D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3400" y="1248014"/>
            <a:ext cx="533843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PLAN</a:t>
            </a:r>
          </a:p>
        </p:txBody>
      </p:sp>
      <p:sp>
        <p:nvSpPr>
          <p:cNvPr id="331" name="TextBox 13">
            <a:extLst>
              <a:ext uri="{FF2B5EF4-FFF2-40B4-BE49-F238E27FC236}">
                <a16:creationId xmlns:a16="http://schemas.microsoft.com/office/drawing/2014/main" id="{B8FCB2A8-ECD5-4C3E-B715-00125DF658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3405" y="1248014"/>
            <a:ext cx="825437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VALIDATE</a:t>
            </a:r>
          </a:p>
        </p:txBody>
      </p:sp>
      <p:sp>
        <p:nvSpPr>
          <p:cNvPr id="332" name="TextBox 14">
            <a:extLst>
              <a:ext uri="{FF2B5EF4-FFF2-40B4-BE49-F238E27FC236}">
                <a16:creationId xmlns:a16="http://schemas.microsoft.com/office/drawing/2014/main" id="{D98DE5AA-C34F-48CD-9935-59C18CF382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6393" y="1222398"/>
            <a:ext cx="577101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BUILD</a:t>
            </a:r>
          </a:p>
        </p:txBody>
      </p:sp>
      <p:sp>
        <p:nvSpPr>
          <p:cNvPr id="333" name="TextBox 15">
            <a:extLst>
              <a:ext uri="{FF2B5EF4-FFF2-40B4-BE49-F238E27FC236}">
                <a16:creationId xmlns:a16="http://schemas.microsoft.com/office/drawing/2014/main" id="{6DBDBB40-79FE-4250-9265-07BDDAD3C1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3121" y="1222398"/>
            <a:ext cx="727705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LAUNCH</a:t>
            </a:r>
          </a:p>
        </p:txBody>
      </p:sp>
      <p:sp>
        <p:nvSpPr>
          <p:cNvPr id="334" name="TextBox 16">
            <a:extLst>
              <a:ext uri="{FF2B5EF4-FFF2-40B4-BE49-F238E27FC236}">
                <a16:creationId xmlns:a16="http://schemas.microsoft.com/office/drawing/2014/main" id="{D64E4F96-C1E4-43D7-B31C-3A56252BAD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8695" y="1248014"/>
            <a:ext cx="811019" cy="245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1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3943" eaLnBrk="1" hangingPunct="1">
              <a:defRPr/>
            </a:pPr>
            <a:r>
              <a:rPr lang="en-US" sz="999" b="1" dirty="0">
                <a:solidFill>
                  <a:srgbClr val="FFFFFF"/>
                </a:solidFill>
                <a:ea typeface="Microsoft YaHei"/>
              </a:rPr>
              <a:t>CONCEPT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25CE41A9-4119-468D-AC5B-217149B3A7CB}"/>
              </a:ext>
            </a:extLst>
          </p:cNvPr>
          <p:cNvSpPr txBox="1"/>
          <p:nvPr/>
        </p:nvSpPr>
        <p:spPr>
          <a:xfrm>
            <a:off x="6960116" y="1059653"/>
            <a:ext cx="55574" cy="2367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3943">
              <a:lnSpc>
                <a:spcPct val="110000"/>
              </a:lnSpc>
              <a:defRPr/>
            </a:pPr>
            <a:endParaRPr lang="en-US" sz="1399" b="1" dirty="0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727EAF28-48C1-494C-9739-B3469FB92A30}"/>
              </a:ext>
            </a:extLst>
          </p:cNvPr>
          <p:cNvSpPr/>
          <p:nvPr/>
        </p:nvSpPr>
        <p:spPr bwMode="auto">
          <a:xfrm>
            <a:off x="4965642" y="1171798"/>
            <a:ext cx="1778111" cy="25027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研发项目管理</a:t>
            </a:r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1606EC73-433C-4021-89E4-1363BC224F39}"/>
              </a:ext>
            </a:extLst>
          </p:cNvPr>
          <p:cNvSpPr/>
          <p:nvPr/>
        </p:nvSpPr>
        <p:spPr bwMode="auto">
          <a:xfrm>
            <a:off x="1307590" y="1415002"/>
            <a:ext cx="1808808" cy="25241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199" b="1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产品规划路标</a:t>
            </a:r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76AD455F-AD6B-49F8-B3B8-72C2EEF44792}"/>
              </a:ext>
            </a:extLst>
          </p:cNvPr>
          <p:cNvSpPr/>
          <p:nvPr/>
        </p:nvSpPr>
        <p:spPr bwMode="auto">
          <a:xfrm>
            <a:off x="375809" y="1857363"/>
            <a:ext cx="1353666" cy="30030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399" b="1" dirty="0">
                <a:solidFill>
                  <a:srgbClr val="EB780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需求管理应用</a:t>
            </a:r>
          </a:p>
        </p:txBody>
      </p:sp>
      <p:sp>
        <p:nvSpPr>
          <p:cNvPr id="154" name="Arrow: Right 609">
            <a:extLst>
              <a:ext uri="{FF2B5EF4-FFF2-40B4-BE49-F238E27FC236}">
                <a16:creationId xmlns:a16="http://schemas.microsoft.com/office/drawing/2014/main" id="{B9BBBFE4-8509-4DA9-95BD-EF664E17675E}"/>
              </a:ext>
            </a:extLst>
          </p:cNvPr>
          <p:cNvSpPr/>
          <p:nvPr/>
        </p:nvSpPr>
        <p:spPr bwMode="auto">
          <a:xfrm>
            <a:off x="224056" y="495296"/>
            <a:ext cx="11798489" cy="805562"/>
          </a:xfrm>
          <a:prstGeom prst="rightArrow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marL="0" marR="0" lvl="0" indent="0" algn="ctr" defTabSz="913943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基于</a:t>
            </a:r>
            <a:r>
              <a:rPr kumimoji="0" lang="en-US" altLang="zh-CN" sz="1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OneTC</a:t>
            </a: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的</a:t>
            </a:r>
            <a:r>
              <a: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PLM</a:t>
            </a: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平台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73CDD775-82FF-4BD5-9893-8E33E562F1FB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合上</a:t>
            </a:r>
          </a:p>
        </p:txBody>
      </p:sp>
    </p:spTree>
    <p:extLst>
      <p:ext uri="{BB962C8B-B14F-4D97-AF65-F5344CB8AC3E}">
        <p14:creationId xmlns:p14="http://schemas.microsoft.com/office/powerpoint/2010/main" val="279972142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sosceles Triangle 17">
            <a:extLst>
              <a:ext uri="{FF2B5EF4-FFF2-40B4-BE49-F238E27FC236}">
                <a16:creationId xmlns:a16="http://schemas.microsoft.com/office/drawing/2014/main" id="{B313C89A-0D57-44E2-B3C9-916B4466AA28}"/>
              </a:ext>
            </a:extLst>
          </p:cNvPr>
          <p:cNvSpPr/>
          <p:nvPr/>
        </p:nvSpPr>
        <p:spPr bwMode="auto">
          <a:xfrm>
            <a:off x="1434464" y="942659"/>
            <a:ext cx="10160000" cy="8382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Up Arrow 18">
            <a:extLst>
              <a:ext uri="{FF2B5EF4-FFF2-40B4-BE49-F238E27FC236}">
                <a16:creationId xmlns:a16="http://schemas.microsoft.com/office/drawing/2014/main" id="{BCCABC1C-7DAE-402C-8A68-B7B234BE58DA}"/>
              </a:ext>
            </a:extLst>
          </p:cNvPr>
          <p:cNvSpPr/>
          <p:nvPr/>
        </p:nvSpPr>
        <p:spPr bwMode="auto">
          <a:xfrm>
            <a:off x="4095114" y="4592675"/>
            <a:ext cx="4838700" cy="428625"/>
          </a:xfrm>
          <a:prstGeom prst="upArrow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zh-CN" altLang="en-US" b="1" dirty="0" err="1">
              <a:solidFill>
                <a:schemeClr val="tx1"/>
              </a:solidFill>
              <a:latin typeface="+mn-lt"/>
              <a:ea typeface="+mn-ea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6D557EE-8A22-4718-98E2-E8BC6BC5484A}"/>
              </a:ext>
            </a:extLst>
          </p:cNvPr>
          <p:cNvSpPr/>
          <p:nvPr/>
        </p:nvSpPr>
        <p:spPr bwMode="auto">
          <a:xfrm>
            <a:off x="1383208" y="1934096"/>
            <a:ext cx="3276600" cy="558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集团层全球研发协同</a:t>
            </a: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DA5AEA5A-130C-462C-A312-A5552546A0B4}"/>
              </a:ext>
            </a:extLst>
          </p:cNvPr>
          <p:cNvSpPr/>
          <p:nvPr/>
        </p:nvSpPr>
        <p:spPr bwMode="auto">
          <a:xfrm>
            <a:off x="4837608" y="1934096"/>
            <a:ext cx="3276600" cy="558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面向制造、服务的研发数字化延伸</a:t>
            </a:r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AE61C91A-0960-49D2-81F0-AE6F4ECDF892}"/>
              </a:ext>
            </a:extLst>
          </p:cNvPr>
          <p:cNvSpPr/>
          <p:nvPr/>
        </p:nvSpPr>
        <p:spPr bwMode="auto">
          <a:xfrm>
            <a:off x="8292008" y="1934096"/>
            <a:ext cx="3276600" cy="558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基于物联网的数字化产品生态</a:t>
            </a:r>
          </a:p>
        </p:txBody>
      </p:sp>
      <p:sp>
        <p:nvSpPr>
          <p:cNvPr id="8" name="Rectangle 21">
            <a:extLst>
              <a:ext uri="{FF2B5EF4-FFF2-40B4-BE49-F238E27FC236}">
                <a16:creationId xmlns:a16="http://schemas.microsoft.com/office/drawing/2014/main" id="{1F99B2CD-2D4E-4B97-9FFF-277F71B26927}"/>
              </a:ext>
            </a:extLst>
          </p:cNvPr>
          <p:cNvSpPr/>
          <p:nvPr/>
        </p:nvSpPr>
        <p:spPr bwMode="auto">
          <a:xfrm>
            <a:off x="125908" y="2007121"/>
            <a:ext cx="1143000" cy="4127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建设目标</a:t>
            </a:r>
          </a:p>
        </p:txBody>
      </p:sp>
      <p:sp>
        <p:nvSpPr>
          <p:cNvPr id="9" name="Pentagon 14">
            <a:extLst>
              <a:ext uri="{FF2B5EF4-FFF2-40B4-BE49-F238E27FC236}">
                <a16:creationId xmlns:a16="http://schemas.microsoft.com/office/drawing/2014/main" id="{473E15F5-779A-40F2-9C81-DAF261DE5BF5}"/>
              </a:ext>
            </a:extLst>
          </p:cNvPr>
          <p:cNvSpPr/>
          <p:nvPr/>
        </p:nvSpPr>
        <p:spPr bwMode="auto">
          <a:xfrm>
            <a:off x="1390014" y="2678559"/>
            <a:ext cx="3276600" cy="606425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型谱化</a:t>
            </a:r>
          </a:p>
        </p:txBody>
      </p:sp>
      <p:sp>
        <p:nvSpPr>
          <p:cNvPr id="10" name="Pentagon 15">
            <a:extLst>
              <a:ext uri="{FF2B5EF4-FFF2-40B4-BE49-F238E27FC236}">
                <a16:creationId xmlns:a16="http://schemas.microsoft.com/office/drawing/2014/main" id="{1E6F5912-906D-4289-B144-FFF16F78F622}"/>
              </a:ext>
            </a:extLst>
          </p:cNvPr>
          <p:cNvSpPr/>
          <p:nvPr/>
        </p:nvSpPr>
        <p:spPr bwMode="auto">
          <a:xfrm>
            <a:off x="4844414" y="2678559"/>
            <a:ext cx="3276600" cy="606425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模块化</a:t>
            </a:r>
          </a:p>
        </p:txBody>
      </p:sp>
      <p:sp>
        <p:nvSpPr>
          <p:cNvPr id="11" name="Pentagon 16">
            <a:extLst>
              <a:ext uri="{FF2B5EF4-FFF2-40B4-BE49-F238E27FC236}">
                <a16:creationId xmlns:a16="http://schemas.microsoft.com/office/drawing/2014/main" id="{F656901C-3068-401C-951E-50D611CE7E2E}"/>
              </a:ext>
            </a:extLst>
          </p:cNvPr>
          <p:cNvSpPr/>
          <p:nvPr/>
        </p:nvSpPr>
        <p:spPr bwMode="auto">
          <a:xfrm>
            <a:off x="8298814" y="2678559"/>
            <a:ext cx="3251200" cy="606425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智能化</a:t>
            </a:r>
          </a:p>
        </p:txBody>
      </p:sp>
      <p:sp>
        <p:nvSpPr>
          <p:cNvPr id="12" name="Rectangle 22">
            <a:extLst>
              <a:ext uri="{FF2B5EF4-FFF2-40B4-BE49-F238E27FC236}">
                <a16:creationId xmlns:a16="http://schemas.microsoft.com/office/drawing/2014/main" id="{FF3A77D7-231D-4F52-B000-7EC343F2400B}"/>
              </a:ext>
            </a:extLst>
          </p:cNvPr>
          <p:cNvSpPr/>
          <p:nvPr/>
        </p:nvSpPr>
        <p:spPr bwMode="auto">
          <a:xfrm>
            <a:off x="132714" y="2775396"/>
            <a:ext cx="1143000" cy="4127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趋势</a:t>
            </a:r>
          </a:p>
        </p:txBody>
      </p:sp>
      <p:sp>
        <p:nvSpPr>
          <p:cNvPr id="13" name="Rectangle 23">
            <a:extLst>
              <a:ext uri="{FF2B5EF4-FFF2-40B4-BE49-F238E27FC236}">
                <a16:creationId xmlns:a16="http://schemas.microsoft.com/office/drawing/2014/main" id="{7C006B5C-DEA0-4A22-ACCD-BD0834BDFEAF}"/>
              </a:ext>
            </a:extLst>
          </p:cNvPr>
          <p:cNvSpPr/>
          <p:nvPr/>
        </p:nvSpPr>
        <p:spPr bwMode="auto">
          <a:xfrm>
            <a:off x="132714" y="1368109"/>
            <a:ext cx="1143000" cy="4127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愿景</a:t>
            </a:r>
          </a:p>
        </p:txBody>
      </p:sp>
      <p:sp>
        <p:nvSpPr>
          <p:cNvPr id="14" name="Rectangle 20">
            <a:extLst>
              <a:ext uri="{FF2B5EF4-FFF2-40B4-BE49-F238E27FC236}">
                <a16:creationId xmlns:a16="http://schemas.microsoft.com/office/drawing/2014/main" id="{55F71E1C-385E-4A7A-B744-B8506FDFB9E1}"/>
              </a:ext>
            </a:extLst>
          </p:cNvPr>
          <p:cNvSpPr/>
          <p:nvPr/>
        </p:nvSpPr>
        <p:spPr bwMode="auto">
          <a:xfrm>
            <a:off x="50164" y="3702842"/>
            <a:ext cx="1308100" cy="4127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核心能力</a:t>
            </a:r>
          </a:p>
        </p:txBody>
      </p:sp>
      <p:sp>
        <p:nvSpPr>
          <p:cNvPr id="15" name="Rectangle 19">
            <a:extLst>
              <a:ext uri="{FF2B5EF4-FFF2-40B4-BE49-F238E27FC236}">
                <a16:creationId xmlns:a16="http://schemas.microsoft.com/office/drawing/2014/main" id="{F582BF13-EE35-4B3A-B93E-4EEACD03A597}"/>
              </a:ext>
            </a:extLst>
          </p:cNvPr>
          <p:cNvSpPr/>
          <p:nvPr/>
        </p:nvSpPr>
        <p:spPr bwMode="auto">
          <a:xfrm>
            <a:off x="132714" y="5345150"/>
            <a:ext cx="1143000" cy="4127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研发数字化平台功能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0458BE4-BA09-42EB-8D78-93D3DFD20A18}"/>
              </a:ext>
            </a:extLst>
          </p:cNvPr>
          <p:cNvSpPr/>
          <p:nvPr/>
        </p:nvSpPr>
        <p:spPr>
          <a:xfrm>
            <a:off x="3298719" y="1142194"/>
            <a:ext cx="6400800" cy="6805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中联重科“转型、创新、升级”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面向未来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引领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4BE5F822-6BE6-4E30-8E6D-6C12620F3462}"/>
              </a:ext>
            </a:extLst>
          </p:cNvPr>
          <p:cNvSpPr/>
          <p:nvPr/>
        </p:nvSpPr>
        <p:spPr bwMode="auto">
          <a:xfrm>
            <a:off x="1390014" y="5081624"/>
            <a:ext cx="10185400" cy="850901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zh-CN" altLang="en-US" sz="1800" b="1" dirty="0" err="1">
              <a:solidFill>
                <a:schemeClr val="tx1"/>
              </a:solidFill>
            </a:endParaRPr>
          </a:p>
        </p:txBody>
      </p:sp>
      <p:sp>
        <p:nvSpPr>
          <p:cNvPr id="18" name="Rectangle 24">
            <a:extLst>
              <a:ext uri="{FF2B5EF4-FFF2-40B4-BE49-F238E27FC236}">
                <a16:creationId xmlns:a16="http://schemas.microsoft.com/office/drawing/2014/main" id="{03ABEFB4-8449-414B-8D5C-66133A7BB2C3}"/>
              </a:ext>
            </a:extLst>
          </p:cNvPr>
          <p:cNvSpPr/>
          <p:nvPr/>
        </p:nvSpPr>
        <p:spPr bwMode="auto">
          <a:xfrm>
            <a:off x="1447638" y="5397331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产品设计子平台</a:t>
            </a:r>
          </a:p>
        </p:txBody>
      </p:sp>
      <p:sp>
        <p:nvSpPr>
          <p:cNvPr id="19" name="Rectangle 24">
            <a:extLst>
              <a:ext uri="{FF2B5EF4-FFF2-40B4-BE49-F238E27FC236}">
                <a16:creationId xmlns:a16="http://schemas.microsoft.com/office/drawing/2014/main" id="{7C011C15-C66F-44E9-B872-29DE214A61A4}"/>
              </a:ext>
            </a:extLst>
          </p:cNvPr>
          <p:cNvSpPr/>
          <p:nvPr/>
        </p:nvSpPr>
        <p:spPr bwMode="auto">
          <a:xfrm>
            <a:off x="3131465" y="5397331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仿真分析子平台</a:t>
            </a:r>
          </a:p>
        </p:txBody>
      </p:sp>
      <p:sp>
        <p:nvSpPr>
          <p:cNvPr id="20" name="Rectangle 24">
            <a:extLst>
              <a:ext uri="{FF2B5EF4-FFF2-40B4-BE49-F238E27FC236}">
                <a16:creationId xmlns:a16="http://schemas.microsoft.com/office/drawing/2014/main" id="{00BBB56F-53D9-469A-9489-2E6DD33515DE}"/>
              </a:ext>
            </a:extLst>
          </p:cNvPr>
          <p:cNvSpPr/>
          <p:nvPr/>
        </p:nvSpPr>
        <p:spPr bwMode="auto">
          <a:xfrm>
            <a:off x="4815292" y="5392370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试验数据管理子平台</a:t>
            </a:r>
          </a:p>
        </p:txBody>
      </p:sp>
      <p:sp>
        <p:nvSpPr>
          <p:cNvPr id="21" name="Rectangle 24">
            <a:extLst>
              <a:ext uri="{FF2B5EF4-FFF2-40B4-BE49-F238E27FC236}">
                <a16:creationId xmlns:a16="http://schemas.microsoft.com/office/drawing/2014/main" id="{53AFAC03-9F45-44AD-8A41-3F97C5A04472}"/>
              </a:ext>
            </a:extLst>
          </p:cNvPr>
          <p:cNvSpPr/>
          <p:nvPr/>
        </p:nvSpPr>
        <p:spPr bwMode="auto">
          <a:xfrm>
            <a:off x="8182946" y="5389003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工艺管理子平台</a:t>
            </a:r>
          </a:p>
        </p:txBody>
      </p:sp>
      <p:sp>
        <p:nvSpPr>
          <p:cNvPr id="22" name="Rectangle 24">
            <a:extLst>
              <a:ext uri="{FF2B5EF4-FFF2-40B4-BE49-F238E27FC236}">
                <a16:creationId xmlns:a16="http://schemas.microsoft.com/office/drawing/2014/main" id="{7F8FAFDB-B023-4F94-8929-A7C6DA4DF1BA}"/>
              </a:ext>
            </a:extLst>
          </p:cNvPr>
          <p:cNvSpPr/>
          <p:nvPr/>
        </p:nvSpPr>
        <p:spPr bwMode="auto">
          <a:xfrm>
            <a:off x="6499119" y="5389003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智能制造支持</a:t>
            </a:r>
          </a:p>
        </p:txBody>
      </p:sp>
      <p:sp>
        <p:nvSpPr>
          <p:cNvPr id="23" name="Rectangle 24">
            <a:extLst>
              <a:ext uri="{FF2B5EF4-FFF2-40B4-BE49-F238E27FC236}">
                <a16:creationId xmlns:a16="http://schemas.microsoft.com/office/drawing/2014/main" id="{159402B8-5AC2-4512-8DF9-2D951DEA5C74}"/>
              </a:ext>
            </a:extLst>
          </p:cNvPr>
          <p:cNvSpPr/>
          <p:nvPr/>
        </p:nvSpPr>
        <p:spPr bwMode="auto">
          <a:xfrm>
            <a:off x="9866773" y="5389002"/>
            <a:ext cx="1651017" cy="242078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数字化服务系统</a:t>
            </a:r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1DF8EFE1-5E63-4281-970D-71322D5D6563}"/>
              </a:ext>
            </a:extLst>
          </p:cNvPr>
          <p:cNvSpPr/>
          <p:nvPr/>
        </p:nvSpPr>
        <p:spPr bwMode="auto">
          <a:xfrm>
            <a:off x="1447638" y="5657538"/>
            <a:ext cx="10066816" cy="238121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数物互联，虚实结合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0DA3019-B662-4C35-81AC-8FB6B22E2768}"/>
              </a:ext>
            </a:extLst>
          </p:cNvPr>
          <p:cNvSpPr/>
          <p:nvPr/>
        </p:nvSpPr>
        <p:spPr bwMode="auto">
          <a:xfrm>
            <a:off x="1447638" y="5116762"/>
            <a:ext cx="10066816" cy="250407"/>
          </a:xfrm>
          <a:prstGeom prst="rect">
            <a:avLst/>
          </a:prstGeom>
          <a:solidFill>
            <a:srgbClr val="AACE3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科研项目管理和研发管理者驾驶舱</a:t>
            </a:r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14981214-2899-4D23-AD44-568FB5A3C8FB}"/>
              </a:ext>
            </a:extLst>
          </p:cNvPr>
          <p:cNvSpPr/>
          <p:nvPr/>
        </p:nvSpPr>
        <p:spPr bwMode="auto">
          <a:xfrm>
            <a:off x="1396276" y="3368390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物联网数据驱动</a:t>
            </a:r>
          </a:p>
        </p:txBody>
      </p:sp>
      <p:sp>
        <p:nvSpPr>
          <p:cNvPr id="27" name="Rectangle 7">
            <a:extLst>
              <a:ext uri="{FF2B5EF4-FFF2-40B4-BE49-F238E27FC236}">
                <a16:creationId xmlns:a16="http://schemas.microsoft.com/office/drawing/2014/main" id="{20B5F1C9-B07C-4428-AAD1-783C40481456}"/>
              </a:ext>
            </a:extLst>
          </p:cNvPr>
          <p:cNvSpPr/>
          <p:nvPr/>
        </p:nvSpPr>
        <p:spPr bwMode="auto">
          <a:xfrm>
            <a:off x="3102844" y="3368391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全三维设计</a:t>
            </a:r>
          </a:p>
        </p:txBody>
      </p:sp>
      <p:sp>
        <p:nvSpPr>
          <p:cNvPr id="28" name="Rectangle 8">
            <a:extLst>
              <a:ext uri="{FF2B5EF4-FFF2-40B4-BE49-F238E27FC236}">
                <a16:creationId xmlns:a16="http://schemas.microsoft.com/office/drawing/2014/main" id="{C0C8113A-C8AD-4231-BB77-423ABF650752}"/>
              </a:ext>
            </a:extLst>
          </p:cNvPr>
          <p:cNvSpPr/>
          <p:nvPr/>
        </p:nvSpPr>
        <p:spPr bwMode="auto">
          <a:xfrm>
            <a:off x="4808331" y="3368390"/>
            <a:ext cx="1652562" cy="574545"/>
          </a:xfrm>
          <a:prstGeom prst="rect">
            <a:avLst/>
          </a:prstGeom>
          <a:solidFill>
            <a:srgbClr val="8D8D8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研发与制造集成</a:t>
            </a:r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575C6338-6FE7-4583-A1F1-A10D25454130}"/>
              </a:ext>
            </a:extLst>
          </p:cNvPr>
          <p:cNvSpPr/>
          <p:nvPr/>
        </p:nvSpPr>
        <p:spPr bwMode="auto">
          <a:xfrm>
            <a:off x="6513818" y="3368390"/>
            <a:ext cx="1652562" cy="567102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企业级工程变更</a:t>
            </a:r>
          </a:p>
        </p:txBody>
      </p:sp>
      <p:sp>
        <p:nvSpPr>
          <p:cNvPr id="30" name="Rectangle 10">
            <a:extLst>
              <a:ext uri="{FF2B5EF4-FFF2-40B4-BE49-F238E27FC236}">
                <a16:creationId xmlns:a16="http://schemas.microsoft.com/office/drawing/2014/main" id="{35EE81EA-11C0-4FCC-8D17-8862F1EC55F5}"/>
              </a:ext>
            </a:extLst>
          </p:cNvPr>
          <p:cNvSpPr/>
          <p:nvPr/>
        </p:nvSpPr>
        <p:spPr bwMode="auto">
          <a:xfrm>
            <a:off x="8222546" y="3370133"/>
            <a:ext cx="1652562" cy="565359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设计、仿真、试验一体化</a:t>
            </a:r>
          </a:p>
        </p:txBody>
      </p:sp>
      <p:sp>
        <p:nvSpPr>
          <p:cNvPr id="31" name="Rectangle 24">
            <a:extLst>
              <a:ext uri="{FF2B5EF4-FFF2-40B4-BE49-F238E27FC236}">
                <a16:creationId xmlns:a16="http://schemas.microsoft.com/office/drawing/2014/main" id="{9796A71C-88C5-4788-8605-D8BB4B60D491}"/>
              </a:ext>
            </a:extLst>
          </p:cNvPr>
          <p:cNvSpPr/>
          <p:nvPr/>
        </p:nvSpPr>
        <p:spPr bwMode="auto">
          <a:xfrm>
            <a:off x="1396276" y="3978075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模块化、参数化</a:t>
            </a:r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CC33D688-68E5-4CF0-B8B4-0FF4A64C6363}"/>
              </a:ext>
            </a:extLst>
          </p:cNvPr>
          <p:cNvSpPr/>
          <p:nvPr/>
        </p:nvSpPr>
        <p:spPr bwMode="auto">
          <a:xfrm>
            <a:off x="3102844" y="3979436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机电液软一体化</a:t>
            </a:r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BEB191DA-BF98-4D53-8193-B40C9C5F64DA}"/>
              </a:ext>
            </a:extLst>
          </p:cNvPr>
          <p:cNvSpPr/>
          <p:nvPr/>
        </p:nvSpPr>
        <p:spPr bwMode="auto">
          <a:xfrm>
            <a:off x="4809411" y="3981264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虚拟制造验证</a:t>
            </a:r>
          </a:p>
        </p:txBody>
      </p:sp>
      <p:sp>
        <p:nvSpPr>
          <p:cNvPr id="34" name="Rectangle 27">
            <a:extLst>
              <a:ext uri="{FF2B5EF4-FFF2-40B4-BE49-F238E27FC236}">
                <a16:creationId xmlns:a16="http://schemas.microsoft.com/office/drawing/2014/main" id="{CE370AD1-0CAD-4005-A229-2D97BFDA3BB9}"/>
              </a:ext>
            </a:extLst>
          </p:cNvPr>
          <p:cNvSpPr/>
          <p:nvPr/>
        </p:nvSpPr>
        <p:spPr bwMode="auto">
          <a:xfrm>
            <a:off x="6513818" y="3973644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一机一档一册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C32417AE-EF6E-437C-8B53-0326880170BC}"/>
              </a:ext>
            </a:extLst>
          </p:cNvPr>
          <p:cNvSpPr/>
          <p:nvPr/>
        </p:nvSpPr>
        <p:spPr bwMode="auto">
          <a:xfrm>
            <a:off x="8222546" y="3973645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全球研发协同</a:t>
            </a:r>
          </a:p>
        </p:txBody>
      </p:sp>
      <p:sp>
        <p:nvSpPr>
          <p:cNvPr id="36" name="Rectangle 10">
            <a:extLst>
              <a:ext uri="{FF2B5EF4-FFF2-40B4-BE49-F238E27FC236}">
                <a16:creationId xmlns:a16="http://schemas.microsoft.com/office/drawing/2014/main" id="{9831BAFB-268E-4239-95A4-0A37FDD9AA0E}"/>
              </a:ext>
            </a:extLst>
          </p:cNvPr>
          <p:cNvSpPr/>
          <p:nvPr/>
        </p:nvSpPr>
        <p:spPr bwMode="auto">
          <a:xfrm>
            <a:off x="9929114" y="3360591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全生命周期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Rectangle 28">
            <a:extLst>
              <a:ext uri="{FF2B5EF4-FFF2-40B4-BE49-F238E27FC236}">
                <a16:creationId xmlns:a16="http://schemas.microsoft.com/office/drawing/2014/main" id="{8B7B0760-D426-423A-B2E5-709C9E3A18C0}"/>
              </a:ext>
            </a:extLst>
          </p:cNvPr>
          <p:cNvSpPr/>
          <p:nvPr/>
        </p:nvSpPr>
        <p:spPr bwMode="auto">
          <a:xfrm>
            <a:off x="9929114" y="3973644"/>
            <a:ext cx="1652562" cy="574545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数字孪生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C2BAE164-5F24-49B8-AD0B-A9AF8903B688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合上</a:t>
            </a:r>
          </a:p>
        </p:txBody>
      </p:sp>
    </p:spTree>
    <p:extLst>
      <p:ext uri="{BB962C8B-B14F-4D97-AF65-F5344CB8AC3E}">
        <p14:creationId xmlns:p14="http://schemas.microsoft.com/office/powerpoint/2010/main" val="76670612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AB784A-46F7-4BB3-B9AA-B61BCFFA6BA8}"/>
              </a:ext>
            </a:extLst>
          </p:cNvPr>
          <p:cNvSpPr txBox="1"/>
          <p:nvPr/>
        </p:nvSpPr>
        <p:spPr>
          <a:xfrm>
            <a:off x="660610" y="691256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</a:t>
            </a:r>
          </a:p>
        </p:txBody>
      </p:sp>
      <p:sp>
        <p:nvSpPr>
          <p:cNvPr id="134" name="Rounded Rectangle 145">
            <a:extLst>
              <a:ext uri="{FF2B5EF4-FFF2-40B4-BE49-F238E27FC236}">
                <a16:creationId xmlns:a16="http://schemas.microsoft.com/office/drawing/2014/main" id="{8AAD53D3-2E56-46D1-BDC2-43C915DF93BF}"/>
              </a:ext>
            </a:extLst>
          </p:cNvPr>
          <p:cNvSpPr/>
          <p:nvPr/>
        </p:nvSpPr>
        <p:spPr>
          <a:xfrm>
            <a:off x="631352" y="4999226"/>
            <a:ext cx="10787138" cy="1214446"/>
          </a:xfrm>
          <a:prstGeom prst="roundRect">
            <a:avLst>
              <a:gd name="adj" fmla="val 4055"/>
            </a:avLst>
          </a:prstGeom>
          <a:solidFill>
            <a:srgbClr val="000000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BIOVIA Foundation </a:t>
            </a:r>
            <a:r>
              <a:rPr kumimoji="0" lang="zh-CN" altLang="en-US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基础</a:t>
            </a:r>
            <a:r>
              <a:rPr kumimoji="0" lang="en-US" altLang="zh-CN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IT</a:t>
            </a:r>
            <a:r>
              <a:rPr kumimoji="0" lang="zh-CN" altLang="en-US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架构平台</a:t>
            </a:r>
            <a:endParaRPr kumimoji="0" lang="en-US" sz="1275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253BC641-B2EE-4C27-BE14-ACA732FEB485}"/>
              </a:ext>
            </a:extLst>
          </p:cNvPr>
          <p:cNvSpPr/>
          <p:nvPr/>
        </p:nvSpPr>
        <p:spPr bwMode="auto">
          <a:xfrm>
            <a:off x="617704" y="4930986"/>
            <a:ext cx="10787138" cy="340344"/>
          </a:xfrm>
          <a:prstGeom prst="rect">
            <a:avLst/>
          </a:prstGeom>
          <a:solidFill>
            <a:srgbClr val="000000"/>
          </a:solidFill>
          <a:ln w="12700" cap="flat" cmpd="sng" algn="ctr">
            <a:solidFill>
              <a:srgbClr val="000000">
                <a:shade val="5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基 础 架 构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0BF8656D-E6CF-4629-B925-F95165DE1FC8}"/>
              </a:ext>
            </a:extLst>
          </p:cNvPr>
          <p:cNvSpPr/>
          <p:nvPr/>
        </p:nvSpPr>
        <p:spPr bwMode="auto">
          <a:xfrm>
            <a:off x="872962" y="535641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用户管理</a:t>
            </a:r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C91B6085-854A-4835-B48F-6C8277A4D520}"/>
              </a:ext>
            </a:extLst>
          </p:cNvPr>
          <p:cNvSpPr/>
          <p:nvPr/>
        </p:nvSpPr>
        <p:spPr bwMode="auto">
          <a:xfrm>
            <a:off x="2665308" y="535641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角色管理</a:t>
            </a:r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C6A87A76-8687-41A5-8B85-0760BEF2DF90}"/>
              </a:ext>
            </a:extLst>
          </p:cNvPr>
          <p:cNvSpPr/>
          <p:nvPr/>
        </p:nvSpPr>
        <p:spPr bwMode="auto">
          <a:xfrm>
            <a:off x="6133219" y="5362148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科学工作流</a:t>
            </a:r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3968C678-B6EC-4394-85B6-6FC0AA60C139}"/>
              </a:ext>
            </a:extLst>
          </p:cNvPr>
          <p:cNvSpPr/>
          <p:nvPr/>
        </p:nvSpPr>
        <p:spPr bwMode="auto">
          <a:xfrm>
            <a:off x="4405027" y="5362148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科学建模</a:t>
            </a:r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C21A5BD5-2F4D-45E4-ACD7-954F49F46CC5}"/>
              </a:ext>
            </a:extLst>
          </p:cNvPr>
          <p:cNvSpPr/>
          <p:nvPr/>
        </p:nvSpPr>
        <p:spPr bwMode="auto">
          <a:xfrm>
            <a:off x="7789402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字典维护</a:t>
            </a:r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655A07B1-0FB6-4252-B54F-2C83C6F3FFCF}"/>
              </a:ext>
            </a:extLst>
          </p:cNvPr>
          <p:cNvSpPr/>
          <p:nvPr/>
        </p:nvSpPr>
        <p:spPr bwMode="auto">
          <a:xfrm>
            <a:off x="9589603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自定义表单</a:t>
            </a:r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8FEE06BE-6542-467F-AA5E-C564B53A11A6}"/>
              </a:ext>
            </a:extLst>
          </p:cNvPr>
          <p:cNvSpPr/>
          <p:nvPr/>
        </p:nvSpPr>
        <p:spPr bwMode="auto">
          <a:xfrm>
            <a:off x="9589603" y="5362148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接口管理</a:t>
            </a:r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E639FA61-A3D3-4E0C-9311-A75DB9811555}"/>
              </a:ext>
            </a:extLst>
          </p:cNvPr>
          <p:cNvSpPr/>
          <p:nvPr/>
        </p:nvSpPr>
        <p:spPr bwMode="auto">
          <a:xfrm>
            <a:off x="876635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License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控制</a:t>
            </a:r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DA108B09-F916-4333-9CA5-483B192EC627}"/>
              </a:ext>
            </a:extLst>
          </p:cNvPr>
          <p:cNvSpPr/>
          <p:nvPr/>
        </p:nvSpPr>
        <p:spPr bwMode="auto">
          <a:xfrm>
            <a:off x="4405027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版本管理</a:t>
            </a:r>
          </a:p>
        </p:txBody>
      </p:sp>
      <p:sp>
        <p:nvSpPr>
          <p:cNvPr id="145" name="矩形 144">
            <a:extLst>
              <a:ext uri="{FF2B5EF4-FFF2-40B4-BE49-F238E27FC236}">
                <a16:creationId xmlns:a16="http://schemas.microsoft.com/office/drawing/2014/main" id="{6666C33B-1776-4206-B016-2D13A5F2AC66}"/>
              </a:ext>
            </a:extLst>
          </p:cNvPr>
          <p:cNvSpPr/>
          <p:nvPr/>
        </p:nvSpPr>
        <p:spPr bwMode="auto">
          <a:xfrm>
            <a:off x="6133219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菜单管理</a:t>
            </a:r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055B656E-84CF-42D9-AFDC-0979033DA5B1}"/>
              </a:ext>
            </a:extLst>
          </p:cNvPr>
          <p:cNvSpPr/>
          <p:nvPr/>
        </p:nvSpPr>
        <p:spPr bwMode="auto">
          <a:xfrm>
            <a:off x="7789402" y="5362148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审批流程管理</a:t>
            </a:r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9712DF14-1243-42CE-9D2C-456CDC4BCBEB}"/>
              </a:ext>
            </a:extLst>
          </p:cNvPr>
          <p:cNvSpPr/>
          <p:nvPr/>
        </p:nvSpPr>
        <p:spPr bwMode="auto">
          <a:xfrm>
            <a:off x="2676835" y="5794196"/>
            <a:ext cx="1500198" cy="285752"/>
          </a:xfrm>
          <a:prstGeom prst="rect">
            <a:avLst/>
          </a:prstGeom>
          <a:solidFill>
            <a:srgbClr val="000000">
              <a:lumMod val="85000"/>
              <a:lumOff val="15000"/>
            </a:srgb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日志管理</a:t>
            </a:r>
          </a:p>
        </p:txBody>
      </p:sp>
      <p:grpSp>
        <p:nvGrpSpPr>
          <p:cNvPr id="148" name="组合 23">
            <a:extLst>
              <a:ext uri="{FF2B5EF4-FFF2-40B4-BE49-F238E27FC236}">
                <a16:creationId xmlns:a16="http://schemas.microsoft.com/office/drawing/2014/main" id="{51037701-EB86-41FA-8E24-EC8CBC83B693}"/>
              </a:ext>
            </a:extLst>
          </p:cNvPr>
          <p:cNvGrpSpPr/>
          <p:nvPr/>
        </p:nvGrpSpPr>
        <p:grpSpPr>
          <a:xfrm>
            <a:off x="656085" y="2100325"/>
            <a:ext cx="1620000" cy="526288"/>
            <a:chOff x="3121" y="724525"/>
            <a:chExt cx="1876734" cy="526288"/>
          </a:xfrm>
        </p:grpSpPr>
        <p:sp>
          <p:nvSpPr>
            <p:cNvPr id="149" name="矩形 148">
              <a:extLst>
                <a:ext uri="{FF2B5EF4-FFF2-40B4-BE49-F238E27FC236}">
                  <a16:creationId xmlns:a16="http://schemas.microsoft.com/office/drawing/2014/main" id="{EA755B79-08E8-4364-8D41-F3BF8C728859}"/>
                </a:ext>
              </a:extLst>
            </p:cNvPr>
            <p:cNvSpPr/>
            <p:nvPr/>
          </p:nvSpPr>
          <p:spPr>
            <a:xfrm>
              <a:off x="3121" y="724525"/>
              <a:ext cx="1876734" cy="526288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50" name="矩形 149">
              <a:extLst>
                <a:ext uri="{FF2B5EF4-FFF2-40B4-BE49-F238E27FC236}">
                  <a16:creationId xmlns:a16="http://schemas.microsoft.com/office/drawing/2014/main" id="{373A45C1-A199-49D2-805E-0A60E67CF660}"/>
                </a:ext>
              </a:extLst>
            </p:cNvPr>
            <p:cNvSpPr/>
            <p:nvPr/>
          </p:nvSpPr>
          <p:spPr>
            <a:xfrm>
              <a:off x="3121" y="724525"/>
              <a:ext cx="1876734" cy="526288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42240" tIns="81280" rIns="142240" bIns="81280" numCol="1" spcCol="1270" anchor="ctr" anchorCtr="0">
              <a:noAutofit/>
            </a:bodyPr>
            <a:lstStyle/>
            <a:p>
              <a:pPr marL="0" marR="0" lvl="0" indent="0" algn="ctr" defTabSz="8890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PM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51" name="组合 24">
            <a:extLst>
              <a:ext uri="{FF2B5EF4-FFF2-40B4-BE49-F238E27FC236}">
                <a16:creationId xmlns:a16="http://schemas.microsoft.com/office/drawing/2014/main" id="{9FDC3D9E-1D11-4620-A4DE-FC41E279E909}"/>
              </a:ext>
            </a:extLst>
          </p:cNvPr>
          <p:cNvGrpSpPr/>
          <p:nvPr/>
        </p:nvGrpSpPr>
        <p:grpSpPr>
          <a:xfrm>
            <a:off x="656085" y="2639957"/>
            <a:ext cx="1620000" cy="2224350"/>
            <a:chOff x="3121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52" name="矩形 151">
              <a:extLst>
                <a:ext uri="{FF2B5EF4-FFF2-40B4-BE49-F238E27FC236}">
                  <a16:creationId xmlns:a16="http://schemas.microsoft.com/office/drawing/2014/main" id="{A0E4B5D1-CCCC-4CD4-B3A0-57E56075CA18}"/>
                </a:ext>
              </a:extLst>
            </p:cNvPr>
            <p:cNvSpPr/>
            <p:nvPr/>
          </p:nvSpPr>
          <p:spPr>
            <a:xfrm>
              <a:off x="3121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53" name="矩形 152">
              <a:extLst>
                <a:ext uri="{FF2B5EF4-FFF2-40B4-BE49-F238E27FC236}">
                  <a16:creationId xmlns:a16="http://schemas.microsoft.com/office/drawing/2014/main" id="{0B56B7E6-89A3-4839-9D01-B24A6F434A1F}"/>
                </a:ext>
              </a:extLst>
            </p:cNvPr>
            <p:cNvSpPr/>
            <p:nvPr/>
          </p:nvSpPr>
          <p:spPr>
            <a:xfrm>
              <a:off x="3121" y="1480180"/>
              <a:ext cx="1876734" cy="3033224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74676" tIns="74676" rIns="99568" bIns="112014" numCol="1" spcCol="1270" anchor="t" anchorCtr="0">
              <a:noAutofit/>
            </a:bodyPr>
            <a:lstStyle/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项目创建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项目分解和分配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项目审批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项目进度管理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项目成本管理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项目附件管理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项目关联实验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54" name="组合 29">
            <a:extLst>
              <a:ext uri="{FF2B5EF4-FFF2-40B4-BE49-F238E27FC236}">
                <a16:creationId xmlns:a16="http://schemas.microsoft.com/office/drawing/2014/main" id="{628AC5C0-99FA-4A3D-912F-CF64FC597395}"/>
              </a:ext>
            </a:extLst>
          </p:cNvPr>
          <p:cNvGrpSpPr/>
          <p:nvPr/>
        </p:nvGrpSpPr>
        <p:grpSpPr>
          <a:xfrm>
            <a:off x="2460811" y="2122557"/>
            <a:ext cx="1620000" cy="504056"/>
            <a:chOff x="4282075" y="724524"/>
            <a:chExt cx="1876734" cy="750693"/>
          </a:xfrm>
        </p:grpSpPr>
        <p:sp>
          <p:nvSpPr>
            <p:cNvPr id="155" name="矩形 154">
              <a:extLst>
                <a:ext uri="{FF2B5EF4-FFF2-40B4-BE49-F238E27FC236}">
                  <a16:creationId xmlns:a16="http://schemas.microsoft.com/office/drawing/2014/main" id="{122361B2-F699-470B-B3EA-01E1506A8350}"/>
                </a:ext>
              </a:extLst>
            </p:cNvPr>
            <p:cNvSpPr/>
            <p:nvPr/>
          </p:nvSpPr>
          <p:spPr>
            <a:xfrm>
              <a:off x="4282075" y="724524"/>
              <a:ext cx="1876734" cy="750693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56" name="矩形 155">
              <a:extLst>
                <a:ext uri="{FF2B5EF4-FFF2-40B4-BE49-F238E27FC236}">
                  <a16:creationId xmlns:a16="http://schemas.microsoft.com/office/drawing/2014/main" id="{557A61DB-4E26-4808-9A8E-7E4839582D1E}"/>
                </a:ext>
              </a:extLst>
            </p:cNvPr>
            <p:cNvSpPr/>
            <p:nvPr/>
          </p:nvSpPr>
          <p:spPr>
            <a:xfrm>
              <a:off x="4282075" y="724524"/>
              <a:ext cx="1876734" cy="7506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28016" tIns="73152" rIns="128016" bIns="7315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EDM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57" name="组合 30">
            <a:extLst>
              <a:ext uri="{FF2B5EF4-FFF2-40B4-BE49-F238E27FC236}">
                <a16:creationId xmlns:a16="http://schemas.microsoft.com/office/drawing/2014/main" id="{4AACC243-3052-4DE7-B7A7-3420E5BF58DB}"/>
              </a:ext>
            </a:extLst>
          </p:cNvPr>
          <p:cNvGrpSpPr/>
          <p:nvPr/>
        </p:nvGrpSpPr>
        <p:grpSpPr>
          <a:xfrm>
            <a:off x="2460811" y="2662189"/>
            <a:ext cx="1620000" cy="2205696"/>
            <a:chOff x="4282075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58" name="矩形 157">
              <a:extLst>
                <a:ext uri="{FF2B5EF4-FFF2-40B4-BE49-F238E27FC236}">
                  <a16:creationId xmlns:a16="http://schemas.microsoft.com/office/drawing/2014/main" id="{89599AE2-0651-478B-BE28-D712A199AED9}"/>
                </a:ext>
              </a:extLst>
            </p:cNvPr>
            <p:cNvSpPr/>
            <p:nvPr/>
          </p:nvSpPr>
          <p:spPr>
            <a:xfrm>
              <a:off x="4282075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59" name="矩形 158">
              <a:extLst>
                <a:ext uri="{FF2B5EF4-FFF2-40B4-BE49-F238E27FC236}">
                  <a16:creationId xmlns:a16="http://schemas.microsoft.com/office/drawing/2014/main" id="{9B6398E5-9D87-4C70-99F2-885AB6AF7229}"/>
                </a:ext>
              </a:extLst>
            </p:cNvPr>
            <p:cNvSpPr/>
            <p:nvPr/>
          </p:nvSpPr>
          <p:spPr>
            <a:xfrm>
              <a:off x="4282075" y="1480180"/>
              <a:ext cx="1876734" cy="3033224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64008" tIns="64008" rIns="85344" bIns="96012" numCol="1" spcCol="1270" anchor="t" anchorCtr="0">
              <a:noAutofit/>
            </a:bodyPr>
            <a:lstStyle/>
            <a:p>
              <a:pPr marL="114300" marR="0" lvl="1" indent="-114300" defTabSz="5334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记录模板设计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实验报告定制</a:t>
              </a:r>
              <a:endPara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实验设计</a:t>
              </a:r>
              <a:endPara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历史数据</a:t>
              </a:r>
              <a:r>
                <a:rPr kumimoji="0" lang="zh-CN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检索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实验</a:t>
              </a:r>
              <a:r>
                <a:rPr kumimoji="0" lang="zh-CN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克隆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移动</a:t>
              </a: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APP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实验报告</a:t>
              </a:r>
              <a:endPara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60" name="组合 35">
            <a:extLst>
              <a:ext uri="{FF2B5EF4-FFF2-40B4-BE49-F238E27FC236}">
                <a16:creationId xmlns:a16="http://schemas.microsoft.com/office/drawing/2014/main" id="{2C63A49B-4F5C-4F49-ABD9-C7ACDA953C63}"/>
              </a:ext>
            </a:extLst>
          </p:cNvPr>
          <p:cNvGrpSpPr/>
          <p:nvPr/>
        </p:nvGrpSpPr>
        <p:grpSpPr>
          <a:xfrm>
            <a:off x="4261011" y="2100325"/>
            <a:ext cx="1620000" cy="526288"/>
            <a:chOff x="2142598" y="724524"/>
            <a:chExt cx="1876734" cy="750693"/>
          </a:xfrm>
        </p:grpSpPr>
        <p:sp>
          <p:nvSpPr>
            <p:cNvPr id="161" name="矩形 160">
              <a:extLst>
                <a:ext uri="{FF2B5EF4-FFF2-40B4-BE49-F238E27FC236}">
                  <a16:creationId xmlns:a16="http://schemas.microsoft.com/office/drawing/2014/main" id="{12FB1855-15A2-4039-AD9C-E9DF3498EEAB}"/>
                </a:ext>
              </a:extLst>
            </p:cNvPr>
            <p:cNvSpPr/>
            <p:nvPr/>
          </p:nvSpPr>
          <p:spPr>
            <a:xfrm>
              <a:off x="2142598" y="724524"/>
              <a:ext cx="1876734" cy="750693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62" name="矩形 161">
              <a:extLst>
                <a:ext uri="{FF2B5EF4-FFF2-40B4-BE49-F238E27FC236}">
                  <a16:creationId xmlns:a16="http://schemas.microsoft.com/office/drawing/2014/main" id="{0657E66A-1D10-425C-ABCD-F3399850E765}"/>
                </a:ext>
              </a:extLst>
            </p:cNvPr>
            <p:cNvSpPr/>
            <p:nvPr/>
          </p:nvSpPr>
          <p:spPr>
            <a:xfrm>
              <a:off x="2142598" y="724524"/>
              <a:ext cx="1876734" cy="7506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28016" tIns="73152" rIns="128016" bIns="7315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CIMS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63" name="组合 36">
            <a:extLst>
              <a:ext uri="{FF2B5EF4-FFF2-40B4-BE49-F238E27FC236}">
                <a16:creationId xmlns:a16="http://schemas.microsoft.com/office/drawing/2014/main" id="{130D02AE-EF64-4E00-891E-B97E333BE4F2}"/>
              </a:ext>
            </a:extLst>
          </p:cNvPr>
          <p:cNvGrpSpPr/>
          <p:nvPr/>
        </p:nvGrpSpPr>
        <p:grpSpPr>
          <a:xfrm>
            <a:off x="4261011" y="2639957"/>
            <a:ext cx="1620000" cy="2224350"/>
            <a:chOff x="2142598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64" name="矩形 163">
              <a:extLst>
                <a:ext uri="{FF2B5EF4-FFF2-40B4-BE49-F238E27FC236}">
                  <a16:creationId xmlns:a16="http://schemas.microsoft.com/office/drawing/2014/main" id="{3119AD0B-F052-4A91-9E84-8FF93E08B025}"/>
                </a:ext>
              </a:extLst>
            </p:cNvPr>
            <p:cNvSpPr/>
            <p:nvPr/>
          </p:nvSpPr>
          <p:spPr>
            <a:xfrm>
              <a:off x="2142598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65" name="矩形 164">
              <a:extLst>
                <a:ext uri="{FF2B5EF4-FFF2-40B4-BE49-F238E27FC236}">
                  <a16:creationId xmlns:a16="http://schemas.microsoft.com/office/drawing/2014/main" id="{875B7F5F-FD4C-4FC2-ADAF-FFC7625DB232}"/>
                </a:ext>
              </a:extLst>
            </p:cNvPr>
            <p:cNvSpPr/>
            <p:nvPr/>
          </p:nvSpPr>
          <p:spPr>
            <a:xfrm>
              <a:off x="2142598" y="1480180"/>
              <a:ext cx="1876734" cy="2650952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74676" tIns="74676" rIns="99568" bIns="112014" numCol="1" spcCol="1270" anchor="t" anchorCtr="0">
              <a:noAutofit/>
            </a:bodyPr>
            <a:lstStyle/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试剂耗材申领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试剂借用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库存管理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仓库管理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退库管理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移动</a:t>
              </a: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APP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条码管理</a:t>
              </a:r>
            </a:p>
            <a:p>
              <a:pPr marL="57150" marR="0" lvl="1" indent="-57150" defTabSz="40005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66" name="组合 41">
            <a:extLst>
              <a:ext uri="{FF2B5EF4-FFF2-40B4-BE49-F238E27FC236}">
                <a16:creationId xmlns:a16="http://schemas.microsoft.com/office/drawing/2014/main" id="{44356037-3589-421B-925B-8E15B025BC13}"/>
              </a:ext>
            </a:extLst>
          </p:cNvPr>
          <p:cNvGrpSpPr/>
          <p:nvPr/>
        </p:nvGrpSpPr>
        <p:grpSpPr>
          <a:xfrm>
            <a:off x="6061210" y="2100325"/>
            <a:ext cx="1620000" cy="526288"/>
            <a:chOff x="6421552" y="724524"/>
            <a:chExt cx="1876734" cy="750693"/>
          </a:xfrm>
        </p:grpSpPr>
        <p:sp>
          <p:nvSpPr>
            <p:cNvPr id="167" name="矩形 166">
              <a:extLst>
                <a:ext uri="{FF2B5EF4-FFF2-40B4-BE49-F238E27FC236}">
                  <a16:creationId xmlns:a16="http://schemas.microsoft.com/office/drawing/2014/main" id="{EF727FAE-EA7F-482A-8069-23206ADB9C20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68" name="矩形 167">
              <a:extLst>
                <a:ext uri="{FF2B5EF4-FFF2-40B4-BE49-F238E27FC236}">
                  <a16:creationId xmlns:a16="http://schemas.microsoft.com/office/drawing/2014/main" id="{AA238EF5-5564-49E4-BDA9-45B148604241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28016" tIns="73152" rIns="128016" bIns="7315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CMS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69" name="组合 42">
            <a:extLst>
              <a:ext uri="{FF2B5EF4-FFF2-40B4-BE49-F238E27FC236}">
                <a16:creationId xmlns:a16="http://schemas.microsoft.com/office/drawing/2014/main" id="{27DBB8B9-FB3A-4E4A-AB5D-ED426066116E}"/>
              </a:ext>
            </a:extLst>
          </p:cNvPr>
          <p:cNvGrpSpPr/>
          <p:nvPr/>
        </p:nvGrpSpPr>
        <p:grpSpPr>
          <a:xfrm>
            <a:off x="6061210" y="2639957"/>
            <a:ext cx="1620000" cy="2224350"/>
            <a:chOff x="6421552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70" name="矩形 169">
              <a:extLst>
                <a:ext uri="{FF2B5EF4-FFF2-40B4-BE49-F238E27FC236}">
                  <a16:creationId xmlns:a16="http://schemas.microsoft.com/office/drawing/2014/main" id="{C5893E22-50DE-4486-B0A6-52582052EED5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71" name="矩形 170">
              <a:extLst>
                <a:ext uri="{FF2B5EF4-FFF2-40B4-BE49-F238E27FC236}">
                  <a16:creationId xmlns:a16="http://schemas.microsoft.com/office/drawing/2014/main" id="{F2856EF1-5974-4D28-97A7-4867C330EF99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74676" tIns="74676" rIns="99568" bIns="112014" numCol="1" spcCol="1270" anchor="t" anchorCtr="0">
              <a:noAutofit/>
            </a:bodyPr>
            <a:lstStyle/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化合物注册</a:t>
              </a:r>
              <a:endPara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样品注册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谱图注册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反应路径注册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配方信息注册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测试任务管理</a:t>
              </a:r>
            </a:p>
          </p:txBody>
        </p:sp>
      </p:grpSp>
      <p:grpSp>
        <p:nvGrpSpPr>
          <p:cNvPr id="172" name="组合 47">
            <a:extLst>
              <a:ext uri="{FF2B5EF4-FFF2-40B4-BE49-F238E27FC236}">
                <a16:creationId xmlns:a16="http://schemas.microsoft.com/office/drawing/2014/main" id="{4A8A3722-1841-472D-AA0A-9A5A8DC4F4D6}"/>
              </a:ext>
            </a:extLst>
          </p:cNvPr>
          <p:cNvGrpSpPr/>
          <p:nvPr/>
        </p:nvGrpSpPr>
        <p:grpSpPr>
          <a:xfrm>
            <a:off x="7897594" y="2122557"/>
            <a:ext cx="1620000" cy="504056"/>
            <a:chOff x="6421552" y="724524"/>
            <a:chExt cx="1876734" cy="750693"/>
          </a:xfrm>
        </p:grpSpPr>
        <p:sp>
          <p:nvSpPr>
            <p:cNvPr id="173" name="矩形 172">
              <a:extLst>
                <a:ext uri="{FF2B5EF4-FFF2-40B4-BE49-F238E27FC236}">
                  <a16:creationId xmlns:a16="http://schemas.microsoft.com/office/drawing/2014/main" id="{A87E7509-869E-4C07-A9D2-CCFDF97E2322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74" name="矩形 173">
              <a:extLst>
                <a:ext uri="{FF2B5EF4-FFF2-40B4-BE49-F238E27FC236}">
                  <a16:creationId xmlns:a16="http://schemas.microsoft.com/office/drawing/2014/main" id="{9A6CBD41-623A-4292-A605-9BD3FF3DB705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28016" tIns="73152" rIns="128016" bIns="7315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SIP/LIMS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75" name="组合 50">
            <a:extLst>
              <a:ext uri="{FF2B5EF4-FFF2-40B4-BE49-F238E27FC236}">
                <a16:creationId xmlns:a16="http://schemas.microsoft.com/office/drawing/2014/main" id="{7A42530E-FD7D-4086-89E4-D57D7D8D1C11}"/>
              </a:ext>
            </a:extLst>
          </p:cNvPr>
          <p:cNvGrpSpPr/>
          <p:nvPr/>
        </p:nvGrpSpPr>
        <p:grpSpPr>
          <a:xfrm>
            <a:off x="7897594" y="2662189"/>
            <a:ext cx="1620000" cy="2205696"/>
            <a:chOff x="6421552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76" name="矩形 175">
              <a:extLst>
                <a:ext uri="{FF2B5EF4-FFF2-40B4-BE49-F238E27FC236}">
                  <a16:creationId xmlns:a16="http://schemas.microsoft.com/office/drawing/2014/main" id="{5C5FDE7C-B0D5-46E3-A242-46F86CE9CAB0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77" name="矩形 176">
              <a:extLst>
                <a:ext uri="{FF2B5EF4-FFF2-40B4-BE49-F238E27FC236}">
                  <a16:creationId xmlns:a16="http://schemas.microsoft.com/office/drawing/2014/main" id="{D5454C99-DC4B-4740-A4A2-4B6BDECCCCF0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74676" tIns="74676" rIns="99568" bIns="112014" numCol="1" spcCol="1270" anchor="t" anchorCtr="0">
              <a:noAutofit/>
            </a:bodyPr>
            <a:lstStyle/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质量标准管理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质量标准判定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稳定性方案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稳定性取样提醒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稳定性趋势分析</a:t>
              </a: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检测流管理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114300" marR="0" lvl="1" indent="-114300" defTabSz="6223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15000"/>
                </a:spcAft>
                <a:buClrTx/>
                <a:buSzTx/>
                <a:buFontTx/>
                <a:buChar char="•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COA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报告</a:t>
              </a:r>
            </a:p>
          </p:txBody>
        </p:sp>
      </p:grpSp>
      <p:grpSp>
        <p:nvGrpSpPr>
          <p:cNvPr id="178" name="组合 53">
            <a:extLst>
              <a:ext uri="{FF2B5EF4-FFF2-40B4-BE49-F238E27FC236}">
                <a16:creationId xmlns:a16="http://schemas.microsoft.com/office/drawing/2014/main" id="{75891361-DDC0-4553-8654-40496BA00933}"/>
              </a:ext>
            </a:extLst>
          </p:cNvPr>
          <p:cNvGrpSpPr/>
          <p:nvPr/>
        </p:nvGrpSpPr>
        <p:grpSpPr>
          <a:xfrm>
            <a:off x="9733618" y="2122557"/>
            <a:ext cx="1620000" cy="504056"/>
            <a:chOff x="6421552" y="724524"/>
            <a:chExt cx="1876734" cy="750693"/>
          </a:xfrm>
        </p:grpSpPr>
        <p:sp>
          <p:nvSpPr>
            <p:cNvPr id="179" name="矩形 178">
              <a:extLst>
                <a:ext uri="{FF2B5EF4-FFF2-40B4-BE49-F238E27FC236}">
                  <a16:creationId xmlns:a16="http://schemas.microsoft.com/office/drawing/2014/main" id="{8E11AB6F-526F-4954-8526-51BD412C98E8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solidFill>
              <a:srgbClr val="005696"/>
            </a:solidFill>
            <a:ln w="12700" cap="flat" cmpd="sng" algn="ctr">
              <a:noFill/>
              <a:prstDash val="solid"/>
              <a:miter lim="800000"/>
            </a:ln>
            <a:effectLst/>
          </p:spPr>
        </p:sp>
        <p:sp>
          <p:nvSpPr>
            <p:cNvPr id="180" name="矩形 179">
              <a:extLst>
                <a:ext uri="{FF2B5EF4-FFF2-40B4-BE49-F238E27FC236}">
                  <a16:creationId xmlns:a16="http://schemas.microsoft.com/office/drawing/2014/main" id="{A441A699-7081-4332-B307-8F4811DB145F}"/>
                </a:ext>
              </a:extLst>
            </p:cNvPr>
            <p:cNvSpPr/>
            <p:nvPr/>
          </p:nvSpPr>
          <p:spPr>
            <a:xfrm>
              <a:off x="6421552" y="724524"/>
              <a:ext cx="1876734" cy="75069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28016" tIns="73152" rIns="128016" bIns="73152" numCol="1" spcCol="1270" anchor="ctr" anchorCtr="0">
              <a:noAutofit/>
            </a:bodyPr>
            <a:lstStyle/>
            <a:p>
              <a:pPr marL="0" marR="0" lvl="0" indent="0" algn="ctr" defTabSz="800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IM/IDS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181" name="组合 56">
            <a:extLst>
              <a:ext uri="{FF2B5EF4-FFF2-40B4-BE49-F238E27FC236}">
                <a16:creationId xmlns:a16="http://schemas.microsoft.com/office/drawing/2014/main" id="{418C942D-EF58-4B05-B876-5D272C426130}"/>
              </a:ext>
            </a:extLst>
          </p:cNvPr>
          <p:cNvGrpSpPr/>
          <p:nvPr/>
        </p:nvGrpSpPr>
        <p:grpSpPr>
          <a:xfrm>
            <a:off x="9733618" y="2662189"/>
            <a:ext cx="1620000" cy="2205696"/>
            <a:chOff x="6421552" y="1480180"/>
            <a:chExt cx="1876734" cy="3033224"/>
          </a:xfrm>
          <a:solidFill>
            <a:srgbClr val="033E78">
              <a:lumMod val="20000"/>
              <a:lumOff val="80000"/>
            </a:srgbClr>
          </a:solidFill>
        </p:grpSpPr>
        <p:sp>
          <p:nvSpPr>
            <p:cNvPr id="182" name="矩形 181">
              <a:extLst>
                <a:ext uri="{FF2B5EF4-FFF2-40B4-BE49-F238E27FC236}">
                  <a16:creationId xmlns:a16="http://schemas.microsoft.com/office/drawing/2014/main" id="{62822637-B468-4D11-9172-487D406FB1AB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 w="12700" cap="flat" cmpd="sng" algn="ctr">
              <a:solidFill>
                <a:srgbClr val="033E78">
                  <a:alpha val="90000"/>
                  <a:tint val="40000"/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</p:sp>
        <p:sp>
          <p:nvSpPr>
            <p:cNvPr id="183" name="矩形 182">
              <a:extLst>
                <a:ext uri="{FF2B5EF4-FFF2-40B4-BE49-F238E27FC236}">
                  <a16:creationId xmlns:a16="http://schemas.microsoft.com/office/drawing/2014/main" id="{78BFE905-0C0E-40C8-86D3-F74F7C2C60F3}"/>
                </a:ext>
              </a:extLst>
            </p:cNvPr>
            <p:cNvSpPr/>
            <p:nvPr/>
          </p:nvSpPr>
          <p:spPr>
            <a:xfrm>
              <a:off x="6421552" y="1480180"/>
              <a:ext cx="1876734" cy="3033224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spcFirstLastPara="0" vert="horz" wrap="square" lIns="74676" tIns="74676" rIns="99568" bIns="112014" numCol="1" spcCol="1270" anchor="t" anchorCtr="0">
              <a:noAutofit/>
            </a:bodyPr>
            <a:lstStyle/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仪器信息管理</a:t>
              </a:r>
            </a:p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仪器预约</a:t>
              </a:r>
            </a:p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仪器数据采集</a:t>
              </a:r>
            </a:p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仪器维修管理</a:t>
              </a:r>
            </a:p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仪器校验维护</a:t>
              </a:r>
            </a:p>
            <a:p>
              <a:pPr marL="114300" marR="0" lvl="1" indent="-114300" defTabSz="62230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1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仪器台账</a:t>
              </a:r>
            </a:p>
          </p:txBody>
        </p:sp>
      </p:grpSp>
      <p:sp>
        <p:nvSpPr>
          <p:cNvPr id="184" name="Rounded Rectangle 145">
            <a:extLst>
              <a:ext uri="{FF2B5EF4-FFF2-40B4-BE49-F238E27FC236}">
                <a16:creationId xmlns:a16="http://schemas.microsoft.com/office/drawing/2014/main" id="{A0A1DDFF-2695-479E-A298-06105F812D9F}"/>
              </a:ext>
            </a:extLst>
          </p:cNvPr>
          <p:cNvSpPr/>
          <p:nvPr/>
        </p:nvSpPr>
        <p:spPr>
          <a:xfrm>
            <a:off x="660610" y="1439095"/>
            <a:ext cx="10744232" cy="615646"/>
          </a:xfrm>
          <a:prstGeom prst="roundRect">
            <a:avLst>
              <a:gd name="adj" fmla="val 4055"/>
            </a:avLst>
          </a:prstGeom>
          <a:solidFill>
            <a:srgbClr val="000000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BIOVIA Foundation </a:t>
            </a:r>
            <a:r>
              <a:rPr kumimoji="0" lang="zh-CN" altLang="en-US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基础</a:t>
            </a:r>
            <a:r>
              <a:rPr kumimoji="0" lang="en-US" altLang="zh-CN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IT</a:t>
            </a:r>
            <a:r>
              <a:rPr kumimoji="0" lang="zh-CN" altLang="en-US" sz="127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架构平台</a:t>
            </a:r>
            <a:endParaRPr kumimoji="0" lang="en-US" sz="1275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85" name="矩形 184">
            <a:extLst>
              <a:ext uri="{FF2B5EF4-FFF2-40B4-BE49-F238E27FC236}">
                <a16:creationId xmlns:a16="http://schemas.microsoft.com/office/drawing/2014/main" id="{B034F73E-D1D9-41A6-B0F3-04777ABAA86E}"/>
              </a:ext>
            </a:extLst>
          </p:cNvPr>
          <p:cNvSpPr/>
          <p:nvPr/>
        </p:nvSpPr>
        <p:spPr bwMode="auto">
          <a:xfrm>
            <a:off x="660610" y="1339791"/>
            <a:ext cx="10730584" cy="357760"/>
          </a:xfrm>
          <a:prstGeom prst="rect">
            <a:avLst/>
          </a:prstGeom>
          <a:solidFill>
            <a:srgbClr val="000000"/>
          </a:solidFill>
          <a:ln w="12700" cap="flat" cmpd="sng" algn="ctr">
            <a:solidFill>
              <a:srgbClr val="000000">
                <a:shade val="5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iLabpower</a:t>
            </a: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数字化创新平台统一门户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86" name="圆角矩形 56">
            <a:extLst>
              <a:ext uri="{FF2B5EF4-FFF2-40B4-BE49-F238E27FC236}">
                <a16:creationId xmlns:a16="http://schemas.microsoft.com/office/drawing/2014/main" id="{B000C084-6393-4611-9F9B-E23766D3CCE7}"/>
              </a:ext>
            </a:extLst>
          </p:cNvPr>
          <p:cNvSpPr/>
          <p:nvPr/>
        </p:nvSpPr>
        <p:spPr bwMode="auto">
          <a:xfrm>
            <a:off x="988542" y="1738495"/>
            <a:ext cx="1428760" cy="285752"/>
          </a:xfrm>
          <a:prstGeom prst="roundRect">
            <a:avLst/>
          </a:prstGeom>
          <a:solidFill>
            <a:srgbClr val="000000">
              <a:lumMod val="75000"/>
              <a:lumOff val="25000"/>
            </a:srgbClr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Dash Board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7" name="圆角矩形 57">
            <a:extLst>
              <a:ext uri="{FF2B5EF4-FFF2-40B4-BE49-F238E27FC236}">
                <a16:creationId xmlns:a16="http://schemas.microsoft.com/office/drawing/2014/main" id="{C84FE528-09D8-491B-B510-5AC53BA2CD2F}"/>
              </a:ext>
            </a:extLst>
          </p:cNvPr>
          <p:cNvSpPr/>
          <p:nvPr/>
        </p:nvSpPr>
        <p:spPr bwMode="auto">
          <a:xfrm>
            <a:off x="3131682" y="1738495"/>
            <a:ext cx="1428760" cy="285752"/>
          </a:xfrm>
          <a:prstGeom prst="roundRect">
            <a:avLst/>
          </a:prstGeom>
          <a:solidFill>
            <a:srgbClr val="000000">
              <a:lumMod val="75000"/>
              <a:lumOff val="25000"/>
            </a:srgbClr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检索查询</a:t>
            </a:r>
          </a:p>
        </p:txBody>
      </p:sp>
      <p:sp>
        <p:nvSpPr>
          <p:cNvPr id="188" name="圆角矩形 58">
            <a:extLst>
              <a:ext uri="{FF2B5EF4-FFF2-40B4-BE49-F238E27FC236}">
                <a16:creationId xmlns:a16="http://schemas.microsoft.com/office/drawing/2014/main" id="{8BA66514-1C09-416A-BF32-BB7A15B91739}"/>
              </a:ext>
            </a:extLst>
          </p:cNvPr>
          <p:cNvSpPr/>
          <p:nvPr/>
        </p:nvSpPr>
        <p:spPr bwMode="auto">
          <a:xfrm>
            <a:off x="5274823" y="1741693"/>
            <a:ext cx="1428760" cy="285752"/>
          </a:xfrm>
          <a:prstGeom prst="roundRect">
            <a:avLst/>
          </a:prstGeom>
          <a:solidFill>
            <a:srgbClr val="000000">
              <a:lumMod val="75000"/>
              <a:lumOff val="25000"/>
            </a:srgbClr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消息通知</a:t>
            </a:r>
          </a:p>
        </p:txBody>
      </p:sp>
      <p:sp>
        <p:nvSpPr>
          <p:cNvPr id="189" name="圆角矩形 59">
            <a:extLst>
              <a:ext uri="{FF2B5EF4-FFF2-40B4-BE49-F238E27FC236}">
                <a16:creationId xmlns:a16="http://schemas.microsoft.com/office/drawing/2014/main" id="{AAC131CC-0140-491F-A9FB-AFC6A65D9716}"/>
              </a:ext>
            </a:extLst>
          </p:cNvPr>
          <p:cNvSpPr/>
          <p:nvPr/>
        </p:nvSpPr>
        <p:spPr bwMode="auto">
          <a:xfrm>
            <a:off x="7489400" y="1752143"/>
            <a:ext cx="1428760" cy="285752"/>
          </a:xfrm>
          <a:prstGeom prst="roundRect">
            <a:avLst/>
          </a:prstGeom>
          <a:solidFill>
            <a:srgbClr val="000000">
              <a:lumMod val="75000"/>
              <a:lumOff val="25000"/>
            </a:srgbClr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任务及审批</a:t>
            </a:r>
          </a:p>
        </p:txBody>
      </p:sp>
      <p:sp>
        <p:nvSpPr>
          <p:cNvPr id="190" name="圆角矩形 60">
            <a:extLst>
              <a:ext uri="{FF2B5EF4-FFF2-40B4-BE49-F238E27FC236}">
                <a16:creationId xmlns:a16="http://schemas.microsoft.com/office/drawing/2014/main" id="{12AE5C1E-4AA9-4686-BBB7-B413196BAC68}"/>
              </a:ext>
            </a:extLst>
          </p:cNvPr>
          <p:cNvSpPr/>
          <p:nvPr/>
        </p:nvSpPr>
        <p:spPr bwMode="auto">
          <a:xfrm>
            <a:off x="9561102" y="1738495"/>
            <a:ext cx="1428760" cy="285752"/>
          </a:xfrm>
          <a:prstGeom prst="roundRect">
            <a:avLst/>
          </a:prstGeom>
          <a:solidFill>
            <a:srgbClr val="000000">
              <a:lumMod val="75000"/>
              <a:lumOff val="25000"/>
            </a:srgbClr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统计报表</a:t>
            </a: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F5A502CE-689C-4959-8DD7-877F7351C377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合下</a:t>
            </a:r>
          </a:p>
        </p:txBody>
      </p:sp>
    </p:spTree>
    <p:extLst>
      <p:ext uri="{BB962C8B-B14F-4D97-AF65-F5344CB8AC3E}">
        <p14:creationId xmlns:p14="http://schemas.microsoft.com/office/powerpoint/2010/main" val="1488082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矩形 110">
            <a:extLst>
              <a:ext uri="{FF2B5EF4-FFF2-40B4-BE49-F238E27FC236}">
                <a16:creationId xmlns:a16="http://schemas.microsoft.com/office/drawing/2014/main" id="{07852B8D-9C4C-45F3-84C8-422D3BFEE012}"/>
              </a:ext>
            </a:extLst>
          </p:cNvPr>
          <p:cNvSpPr/>
          <p:nvPr/>
        </p:nvSpPr>
        <p:spPr>
          <a:xfrm>
            <a:off x="524510" y="972076"/>
            <a:ext cx="4255339" cy="930062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26" name="矩形 225">
            <a:extLst>
              <a:ext uri="{FF2B5EF4-FFF2-40B4-BE49-F238E27FC236}">
                <a16:creationId xmlns:a16="http://schemas.microsoft.com/office/drawing/2014/main" id="{EED8CF47-3F63-49F4-9ED2-6DA09010624C}"/>
              </a:ext>
            </a:extLst>
          </p:cNvPr>
          <p:cNvSpPr/>
          <p:nvPr/>
        </p:nvSpPr>
        <p:spPr>
          <a:xfrm>
            <a:off x="524510" y="2009686"/>
            <a:ext cx="1398786" cy="1728000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CA96F3B6-79DA-4AB1-BF4E-9BE008F06742}"/>
              </a:ext>
            </a:extLst>
          </p:cNvPr>
          <p:cNvSpPr/>
          <p:nvPr/>
        </p:nvSpPr>
        <p:spPr>
          <a:xfrm>
            <a:off x="9110634" y="2009686"/>
            <a:ext cx="1412137" cy="1728000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D4CD6EB5-B9B2-4502-8479-85BA4602C257}"/>
              </a:ext>
            </a:extLst>
          </p:cNvPr>
          <p:cNvSpPr/>
          <p:nvPr/>
        </p:nvSpPr>
        <p:spPr>
          <a:xfrm>
            <a:off x="9130087" y="327044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和配置变更</a:t>
            </a: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5BBB095C-8829-4624-96C9-36B4B727713B}"/>
              </a:ext>
            </a:extLst>
          </p:cNvPr>
          <p:cNvSpPr/>
          <p:nvPr/>
        </p:nvSpPr>
        <p:spPr>
          <a:xfrm>
            <a:off x="9105117" y="3831556"/>
            <a:ext cx="2868240" cy="1654874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D9DCCCCE-E98E-457B-AF3D-141B345B8F40}"/>
              </a:ext>
            </a:extLst>
          </p:cNvPr>
          <p:cNvSpPr txBox="1"/>
          <p:nvPr/>
        </p:nvSpPr>
        <p:spPr>
          <a:xfrm>
            <a:off x="9112773" y="3847039"/>
            <a:ext cx="2847340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资源库管理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84443449-523F-47B5-91BF-344562218DC4}"/>
              </a:ext>
            </a:extLst>
          </p:cNvPr>
          <p:cNvSpPr/>
          <p:nvPr/>
        </p:nvSpPr>
        <p:spPr>
          <a:xfrm>
            <a:off x="1951431" y="3831557"/>
            <a:ext cx="1416306" cy="1654874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8A53FFAB-D21B-4A45-AA26-C6FA4AC25CD9}"/>
              </a:ext>
            </a:extLst>
          </p:cNvPr>
          <p:cNvSpPr txBox="1"/>
          <p:nvPr/>
        </p:nvSpPr>
        <p:spPr>
          <a:xfrm>
            <a:off x="1951429" y="3843406"/>
            <a:ext cx="1416308" cy="3150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权限管理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669838C9-A5CC-4128-9011-EBBE9B6EF16B}"/>
              </a:ext>
            </a:extLst>
          </p:cNvPr>
          <p:cNvSpPr txBox="1"/>
          <p:nvPr/>
        </p:nvSpPr>
        <p:spPr>
          <a:xfrm>
            <a:off x="9112772" y="2058197"/>
            <a:ext cx="1382273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设计变更</a:t>
            </a: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EED8CF47-3F63-49F4-9ED2-6DA09010624C}"/>
              </a:ext>
            </a:extLst>
          </p:cNvPr>
          <p:cNvSpPr/>
          <p:nvPr/>
        </p:nvSpPr>
        <p:spPr>
          <a:xfrm>
            <a:off x="1958517" y="2009686"/>
            <a:ext cx="2825366" cy="1728000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7683D2BD-7629-4254-A9DF-2973C27663CD}"/>
              </a:ext>
            </a:extLst>
          </p:cNvPr>
          <p:cNvSpPr txBox="1"/>
          <p:nvPr/>
        </p:nvSpPr>
        <p:spPr>
          <a:xfrm>
            <a:off x="1993396" y="2058197"/>
            <a:ext cx="2774689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产品设计管理</a:t>
            </a: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FFFBE45E-CCCF-499F-8055-781D8431D613}"/>
              </a:ext>
            </a:extLst>
          </p:cNvPr>
          <p:cNvSpPr/>
          <p:nvPr/>
        </p:nvSpPr>
        <p:spPr>
          <a:xfrm>
            <a:off x="3390839" y="3835726"/>
            <a:ext cx="2825811" cy="1650655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9E583151-3AF7-4147-B29B-41D1EC0A1D4C}"/>
              </a:ext>
            </a:extLst>
          </p:cNvPr>
          <p:cNvSpPr txBox="1"/>
          <p:nvPr/>
        </p:nvSpPr>
        <p:spPr>
          <a:xfrm>
            <a:off x="3390838" y="3847039"/>
            <a:ext cx="2825811" cy="30777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流程管理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0B842BD5-1BA2-4C8C-8CB7-68E4B0AA553A}"/>
              </a:ext>
            </a:extLst>
          </p:cNvPr>
          <p:cNvSpPr/>
          <p:nvPr/>
        </p:nvSpPr>
        <p:spPr>
          <a:xfrm>
            <a:off x="4814640" y="2009686"/>
            <a:ext cx="4267375" cy="1728000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81C1F79F-6A21-4EB0-902F-ACE517F0EBC1}"/>
              </a:ext>
            </a:extLst>
          </p:cNvPr>
          <p:cNvSpPr txBox="1"/>
          <p:nvPr/>
        </p:nvSpPr>
        <p:spPr>
          <a:xfrm>
            <a:off x="4830910" y="2058197"/>
            <a:ext cx="4232395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产品配置管理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667010B2-9EAA-4B46-B5DC-90C486CBF1C5}"/>
              </a:ext>
            </a:extLst>
          </p:cNvPr>
          <p:cNvSpPr/>
          <p:nvPr/>
        </p:nvSpPr>
        <p:spPr>
          <a:xfrm>
            <a:off x="4800601" y="969745"/>
            <a:ext cx="7169184" cy="930062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926ADA43-ECAA-4390-A448-DBFF98108A07}"/>
              </a:ext>
            </a:extLst>
          </p:cNvPr>
          <p:cNvSpPr txBox="1"/>
          <p:nvPr/>
        </p:nvSpPr>
        <p:spPr>
          <a:xfrm>
            <a:off x="4827337" y="980660"/>
            <a:ext cx="7129203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2F4CB418-02B6-4D21-B7E9-54C2EC8F51DE}"/>
              </a:ext>
            </a:extLst>
          </p:cNvPr>
          <p:cNvSpPr/>
          <p:nvPr/>
        </p:nvSpPr>
        <p:spPr>
          <a:xfrm>
            <a:off x="4836692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企业配置字典</a:t>
            </a: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F3CFA3BF-EFDA-4110-9A0D-49CA69C42087}"/>
              </a:ext>
            </a:extLst>
          </p:cNvPr>
          <p:cNvSpPr/>
          <p:nvPr/>
        </p:nvSpPr>
        <p:spPr>
          <a:xfrm>
            <a:off x="6268536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产品级配置库</a:t>
            </a: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B98ECD2F-B14B-4954-B669-83E21436EA12}"/>
              </a:ext>
            </a:extLst>
          </p:cNvPr>
          <p:cNvSpPr/>
          <p:nvPr/>
        </p:nvSpPr>
        <p:spPr>
          <a:xfrm>
            <a:off x="4836692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配置库与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关联</a:t>
            </a: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4B6BED87-B0A7-489C-BDF2-364B59D0FE79}"/>
              </a:ext>
            </a:extLst>
          </p:cNvPr>
          <p:cNvSpPr/>
          <p:nvPr/>
        </p:nvSpPr>
        <p:spPr>
          <a:xfrm>
            <a:off x="6268536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维护变量</a:t>
            </a:r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D7561962-1D8D-4C13-B127-70B1C069C5D8}"/>
              </a:ext>
            </a:extLst>
          </p:cNvPr>
          <p:cNvSpPr/>
          <p:nvPr/>
        </p:nvSpPr>
        <p:spPr>
          <a:xfrm>
            <a:off x="4837518" y="3270446"/>
            <a:ext cx="4230862" cy="385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单一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的筛选（在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NX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中查看）</a:t>
            </a: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4C8FB2A8-64CB-40F3-AF61-E098F598C857}"/>
              </a:ext>
            </a:extLst>
          </p:cNvPr>
          <p:cNvSpPr/>
          <p:nvPr/>
        </p:nvSpPr>
        <p:spPr>
          <a:xfrm>
            <a:off x="3404848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文档管理</a:t>
            </a: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0B11F676-16D7-49C4-B21D-19A7DF7619D3}"/>
              </a:ext>
            </a:extLst>
          </p:cNvPr>
          <p:cNvSpPr/>
          <p:nvPr/>
        </p:nvSpPr>
        <p:spPr>
          <a:xfrm>
            <a:off x="3404848" y="327044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流程审签</a:t>
            </a: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7B4BC771-11FA-4AA5-9AFD-9D557CCA230B}"/>
              </a:ext>
            </a:extLst>
          </p:cNvPr>
          <p:cNvSpPr/>
          <p:nvPr/>
        </p:nvSpPr>
        <p:spPr>
          <a:xfrm>
            <a:off x="524511" y="3831556"/>
            <a:ext cx="1398786" cy="1654874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110" name="文本框 40">
            <a:extLst>
              <a:ext uri="{FF2B5EF4-FFF2-40B4-BE49-F238E27FC236}">
                <a16:creationId xmlns:a16="http://schemas.microsoft.com/office/drawing/2014/main" id="{5D9E0D8F-5BCF-407E-A9F1-4C61671582BC}"/>
              </a:ext>
            </a:extLst>
          </p:cNvPr>
          <p:cNvSpPr txBox="1"/>
          <p:nvPr/>
        </p:nvSpPr>
        <p:spPr>
          <a:xfrm>
            <a:off x="536605" y="3847039"/>
            <a:ext cx="1386691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组织管理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112" name="文本框 40">
            <a:extLst>
              <a:ext uri="{FF2B5EF4-FFF2-40B4-BE49-F238E27FC236}">
                <a16:creationId xmlns:a16="http://schemas.microsoft.com/office/drawing/2014/main" id="{6CACC12D-BBE7-4E64-BFB6-B40573B8660D}"/>
              </a:ext>
            </a:extLst>
          </p:cNvPr>
          <p:cNvSpPr txBox="1"/>
          <p:nvPr/>
        </p:nvSpPr>
        <p:spPr>
          <a:xfrm>
            <a:off x="524510" y="982990"/>
            <a:ext cx="4248338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项目任务管理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AB3C39A1-5FE0-46BD-A31A-1B1490298C99}"/>
              </a:ext>
            </a:extLst>
          </p:cNvPr>
          <p:cNvSpPr/>
          <p:nvPr/>
        </p:nvSpPr>
        <p:spPr>
          <a:xfrm>
            <a:off x="541160" y="1281562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项目任务接收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C4BCFEC5-CF6D-4767-BB48-A4CCF21190D4}"/>
              </a:ext>
            </a:extLst>
          </p:cNvPr>
          <p:cNvSpPr/>
          <p:nvPr/>
        </p:nvSpPr>
        <p:spPr>
          <a:xfrm>
            <a:off x="1973004" y="128156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项目任务执行</a:t>
            </a: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6D646D75-9D76-4C39-B945-D4C6665B646A}"/>
              </a:ext>
            </a:extLst>
          </p:cNvPr>
          <p:cNvSpPr/>
          <p:nvPr/>
        </p:nvSpPr>
        <p:spPr>
          <a:xfrm>
            <a:off x="7696807" y="127923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需求导入</a:t>
            </a:r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4CA3AC06-D9E3-428C-B06A-A523B16760EC}"/>
              </a:ext>
            </a:extLst>
          </p:cNvPr>
          <p:cNvSpPr/>
          <p:nvPr/>
        </p:nvSpPr>
        <p:spPr>
          <a:xfrm>
            <a:off x="9128651" y="127923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需求发布及关闭</a:t>
            </a:r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FDAB0326-E68F-441F-802F-FD416DB6823E}"/>
              </a:ext>
            </a:extLst>
          </p:cNvPr>
          <p:cNvSpPr/>
          <p:nvPr/>
        </p:nvSpPr>
        <p:spPr>
          <a:xfrm>
            <a:off x="6264963" y="127923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需求获取</a:t>
            </a:r>
          </a:p>
        </p:txBody>
      </p:sp>
      <p:sp>
        <p:nvSpPr>
          <p:cNvPr id="195" name="矩形 194">
            <a:extLst>
              <a:ext uri="{FF2B5EF4-FFF2-40B4-BE49-F238E27FC236}">
                <a16:creationId xmlns:a16="http://schemas.microsoft.com/office/drawing/2014/main" id="{E0C456E8-F9B1-4825-9639-A19B81B6D889}"/>
              </a:ext>
            </a:extLst>
          </p:cNvPr>
          <p:cNvSpPr/>
          <p:nvPr/>
        </p:nvSpPr>
        <p:spPr>
          <a:xfrm>
            <a:off x="4833119" y="127923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需求模板</a:t>
            </a:r>
          </a:p>
        </p:txBody>
      </p:sp>
      <p:sp>
        <p:nvSpPr>
          <p:cNvPr id="196" name="矩形 195">
            <a:extLst>
              <a:ext uri="{FF2B5EF4-FFF2-40B4-BE49-F238E27FC236}">
                <a16:creationId xmlns:a16="http://schemas.microsoft.com/office/drawing/2014/main" id="{814C3639-AA89-4C86-9874-30655BDB07EE}"/>
              </a:ext>
            </a:extLst>
          </p:cNvPr>
          <p:cNvSpPr/>
          <p:nvPr/>
        </p:nvSpPr>
        <p:spPr>
          <a:xfrm>
            <a:off x="1973004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零部件管理</a:t>
            </a:r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52B7C7E7-8B31-4BF6-AEB9-2350371B2A72}"/>
              </a:ext>
            </a:extLst>
          </p:cNvPr>
          <p:cNvSpPr/>
          <p:nvPr/>
        </p:nvSpPr>
        <p:spPr>
          <a:xfrm>
            <a:off x="3404848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06" name="矩形 205">
            <a:extLst>
              <a:ext uri="{FF2B5EF4-FFF2-40B4-BE49-F238E27FC236}">
                <a16:creationId xmlns:a16="http://schemas.microsoft.com/office/drawing/2014/main" id="{C4BCFEC5-CF6D-4767-BB48-A4CCF21190D4}"/>
              </a:ext>
            </a:extLst>
          </p:cNvPr>
          <p:cNvSpPr/>
          <p:nvPr/>
        </p:nvSpPr>
        <p:spPr>
          <a:xfrm>
            <a:off x="3404848" y="1281563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项目任务反馈</a:t>
            </a:r>
          </a:p>
        </p:txBody>
      </p:sp>
      <p:sp>
        <p:nvSpPr>
          <p:cNvPr id="208" name="矩形 207">
            <a:extLst>
              <a:ext uri="{FF2B5EF4-FFF2-40B4-BE49-F238E27FC236}">
                <a16:creationId xmlns:a16="http://schemas.microsoft.com/office/drawing/2014/main" id="{F3CFA3BF-EFDA-4110-9A0D-49CA69C42087}"/>
              </a:ext>
            </a:extLst>
          </p:cNvPr>
          <p:cNvSpPr/>
          <p:nvPr/>
        </p:nvSpPr>
        <p:spPr>
          <a:xfrm>
            <a:off x="7700380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配置规则的定义</a:t>
            </a:r>
          </a:p>
        </p:txBody>
      </p:sp>
      <p:sp>
        <p:nvSpPr>
          <p:cNvPr id="209" name="矩形 208">
            <a:extLst>
              <a:ext uri="{FF2B5EF4-FFF2-40B4-BE49-F238E27FC236}">
                <a16:creationId xmlns:a16="http://schemas.microsoft.com/office/drawing/2014/main" id="{F3CFA3BF-EFDA-4110-9A0D-49CA69C42087}"/>
              </a:ext>
            </a:extLst>
          </p:cNvPr>
          <p:cNvSpPr/>
          <p:nvPr/>
        </p:nvSpPr>
        <p:spPr>
          <a:xfrm>
            <a:off x="7700380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配置规则验证</a:t>
            </a:r>
          </a:p>
        </p:txBody>
      </p:sp>
      <p:sp>
        <p:nvSpPr>
          <p:cNvPr id="210" name="矩形 209">
            <a:extLst>
              <a:ext uri="{FF2B5EF4-FFF2-40B4-BE49-F238E27FC236}">
                <a16:creationId xmlns:a16="http://schemas.microsoft.com/office/drawing/2014/main" id="{7B4BC771-11FA-4AA5-9AFD-9D557CCA230B}"/>
              </a:ext>
            </a:extLst>
          </p:cNvPr>
          <p:cNvSpPr/>
          <p:nvPr/>
        </p:nvSpPr>
        <p:spPr>
          <a:xfrm>
            <a:off x="6239751" y="3835726"/>
            <a:ext cx="2842264" cy="1650655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1" name="文本框 40">
            <a:extLst>
              <a:ext uri="{FF2B5EF4-FFF2-40B4-BE49-F238E27FC236}">
                <a16:creationId xmlns:a16="http://schemas.microsoft.com/office/drawing/2014/main" id="{5D9E0D8F-5BCF-407E-A9F1-4C61671582BC}"/>
              </a:ext>
            </a:extLst>
          </p:cNvPr>
          <p:cNvSpPr txBox="1"/>
          <p:nvPr/>
        </p:nvSpPr>
        <p:spPr>
          <a:xfrm>
            <a:off x="6294405" y="3847039"/>
            <a:ext cx="2730505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编码管理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5" name="矩形 214">
            <a:extLst>
              <a:ext uri="{FF2B5EF4-FFF2-40B4-BE49-F238E27FC236}">
                <a16:creationId xmlns:a16="http://schemas.microsoft.com/office/drawing/2014/main" id="{E433097C-FAB5-4764-B356-B8F80286A463}"/>
              </a:ext>
            </a:extLst>
          </p:cNvPr>
          <p:cNvSpPr/>
          <p:nvPr/>
        </p:nvSpPr>
        <p:spPr>
          <a:xfrm>
            <a:off x="1970613" y="5008232"/>
            <a:ext cx="1365731" cy="37958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流程权限管理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7" name="矩形 216">
            <a:extLst>
              <a:ext uri="{FF2B5EF4-FFF2-40B4-BE49-F238E27FC236}">
                <a16:creationId xmlns:a16="http://schemas.microsoft.com/office/drawing/2014/main" id="{FCD141C9-1F7F-4A90-92BF-BE50CE5AE95F}"/>
              </a:ext>
            </a:extLst>
          </p:cNvPr>
          <p:cNvSpPr/>
          <p:nvPr/>
        </p:nvSpPr>
        <p:spPr>
          <a:xfrm>
            <a:off x="527849" y="5008233"/>
            <a:ext cx="1376755" cy="383521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角色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25" name="矩形 224">
            <a:extLst>
              <a:ext uri="{FF2B5EF4-FFF2-40B4-BE49-F238E27FC236}">
                <a16:creationId xmlns:a16="http://schemas.microsoft.com/office/drawing/2014/main" id="{4C8FB2A8-64CB-40F3-AF61-E098F598C857}"/>
              </a:ext>
            </a:extLst>
          </p:cNvPr>
          <p:cNvSpPr/>
          <p:nvPr/>
        </p:nvSpPr>
        <p:spPr>
          <a:xfrm>
            <a:off x="1973004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图文档模板管理</a:t>
            </a:r>
          </a:p>
        </p:txBody>
      </p:sp>
      <p:sp>
        <p:nvSpPr>
          <p:cNvPr id="227" name="文本框 226">
            <a:extLst>
              <a:ext uri="{FF2B5EF4-FFF2-40B4-BE49-F238E27FC236}">
                <a16:creationId xmlns:a16="http://schemas.microsoft.com/office/drawing/2014/main" id="{2BECD766-4D40-4AB2-9507-CB6814B0E44C}"/>
              </a:ext>
            </a:extLst>
          </p:cNvPr>
          <p:cNvSpPr txBox="1"/>
          <p:nvPr/>
        </p:nvSpPr>
        <p:spPr>
          <a:xfrm>
            <a:off x="602395" y="2058197"/>
            <a:ext cx="1202836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设计工具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28" name="矩形 227">
            <a:extLst>
              <a:ext uri="{FF2B5EF4-FFF2-40B4-BE49-F238E27FC236}">
                <a16:creationId xmlns:a16="http://schemas.microsoft.com/office/drawing/2014/main" id="{1D8CD513-AD41-4D89-AB24-71653D17E33D}"/>
              </a:ext>
            </a:extLst>
          </p:cNvPr>
          <p:cNvSpPr/>
          <p:nvPr/>
        </p:nvSpPr>
        <p:spPr>
          <a:xfrm>
            <a:off x="541160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NX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29" name="矩形 228">
            <a:extLst>
              <a:ext uri="{FF2B5EF4-FFF2-40B4-BE49-F238E27FC236}">
                <a16:creationId xmlns:a16="http://schemas.microsoft.com/office/drawing/2014/main" id="{1D8CD513-AD41-4D89-AB24-71653D17E33D}"/>
              </a:ext>
            </a:extLst>
          </p:cNvPr>
          <p:cNvSpPr/>
          <p:nvPr/>
        </p:nvSpPr>
        <p:spPr>
          <a:xfrm>
            <a:off x="541160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电气工具</a:t>
            </a:r>
          </a:p>
        </p:txBody>
      </p:sp>
      <p:sp>
        <p:nvSpPr>
          <p:cNvPr id="230" name="矩形 229">
            <a:extLst>
              <a:ext uri="{FF2B5EF4-FFF2-40B4-BE49-F238E27FC236}">
                <a16:creationId xmlns:a16="http://schemas.microsoft.com/office/drawing/2014/main" id="{D4CD6EB5-B9B2-4502-8479-85BA4602C257}"/>
              </a:ext>
            </a:extLst>
          </p:cNvPr>
          <p:cNvSpPr/>
          <p:nvPr/>
        </p:nvSpPr>
        <p:spPr>
          <a:xfrm>
            <a:off x="9132224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图纸变更</a:t>
            </a:r>
          </a:p>
        </p:txBody>
      </p:sp>
      <p:sp>
        <p:nvSpPr>
          <p:cNvPr id="232" name="矩形 231">
            <a:extLst>
              <a:ext uri="{FF2B5EF4-FFF2-40B4-BE49-F238E27FC236}">
                <a16:creationId xmlns:a16="http://schemas.microsoft.com/office/drawing/2014/main" id="{814C3639-AA89-4C86-9874-30655BDB07EE}"/>
              </a:ext>
            </a:extLst>
          </p:cNvPr>
          <p:cNvSpPr/>
          <p:nvPr/>
        </p:nvSpPr>
        <p:spPr>
          <a:xfrm>
            <a:off x="1970068" y="327044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通用件管理</a:t>
            </a:r>
          </a:p>
        </p:txBody>
      </p:sp>
      <p:sp>
        <p:nvSpPr>
          <p:cNvPr id="233" name="矩形 232">
            <a:extLst>
              <a:ext uri="{FF2B5EF4-FFF2-40B4-BE49-F238E27FC236}">
                <a16:creationId xmlns:a16="http://schemas.microsoft.com/office/drawing/2014/main" id="{CA96F3B6-79DA-4AB1-BF4E-9BE008F06742}"/>
              </a:ext>
            </a:extLst>
          </p:cNvPr>
          <p:cNvSpPr/>
          <p:nvPr/>
        </p:nvSpPr>
        <p:spPr>
          <a:xfrm>
            <a:off x="10546159" y="2009686"/>
            <a:ext cx="1427199" cy="1728000"/>
          </a:xfrm>
          <a:prstGeom prst="rect">
            <a:avLst/>
          </a:prstGeom>
          <a:solidFill>
            <a:srgbClr val="AADB1E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34" name="矩形 233">
            <a:extLst>
              <a:ext uri="{FF2B5EF4-FFF2-40B4-BE49-F238E27FC236}">
                <a16:creationId xmlns:a16="http://schemas.microsoft.com/office/drawing/2014/main" id="{0D3560EE-70E5-413D-B42A-C346BE308FC6}"/>
              </a:ext>
            </a:extLst>
          </p:cNvPr>
          <p:cNvSpPr/>
          <p:nvPr/>
        </p:nvSpPr>
        <p:spPr>
          <a:xfrm>
            <a:off x="10564065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采购件管理</a:t>
            </a:r>
          </a:p>
        </p:txBody>
      </p:sp>
      <p:sp>
        <p:nvSpPr>
          <p:cNvPr id="235" name="矩形 234">
            <a:extLst>
              <a:ext uri="{FF2B5EF4-FFF2-40B4-BE49-F238E27FC236}">
                <a16:creationId xmlns:a16="http://schemas.microsoft.com/office/drawing/2014/main" id="{D4CD6EB5-B9B2-4502-8479-85BA4602C257}"/>
              </a:ext>
            </a:extLst>
          </p:cNvPr>
          <p:cNvSpPr/>
          <p:nvPr/>
        </p:nvSpPr>
        <p:spPr>
          <a:xfrm>
            <a:off x="10564065" y="327044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辅料管理</a:t>
            </a:r>
          </a:p>
        </p:txBody>
      </p:sp>
      <p:sp>
        <p:nvSpPr>
          <p:cNvPr id="236" name="文本框 235">
            <a:extLst>
              <a:ext uri="{FF2B5EF4-FFF2-40B4-BE49-F238E27FC236}">
                <a16:creationId xmlns:a16="http://schemas.microsoft.com/office/drawing/2014/main" id="{669838C9-A5CC-4128-9011-EBBE9B6EF16B}"/>
              </a:ext>
            </a:extLst>
          </p:cNvPr>
          <p:cNvSpPr txBox="1"/>
          <p:nvPr/>
        </p:nvSpPr>
        <p:spPr>
          <a:xfrm>
            <a:off x="10558782" y="2058197"/>
            <a:ext cx="1368000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共性物料管理</a:t>
            </a:r>
          </a:p>
        </p:txBody>
      </p:sp>
      <p:sp>
        <p:nvSpPr>
          <p:cNvPr id="237" name="矩形 236">
            <a:extLst>
              <a:ext uri="{FF2B5EF4-FFF2-40B4-BE49-F238E27FC236}">
                <a16:creationId xmlns:a16="http://schemas.microsoft.com/office/drawing/2014/main" id="{D4CD6EB5-B9B2-4502-8479-85BA4602C257}"/>
              </a:ext>
            </a:extLst>
          </p:cNvPr>
          <p:cNvSpPr/>
          <p:nvPr/>
        </p:nvSpPr>
        <p:spPr>
          <a:xfrm>
            <a:off x="10564065" y="2831158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原材料管理</a:t>
            </a: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0D3560EE-70E5-413D-B42A-C346BE308FC6}"/>
              </a:ext>
            </a:extLst>
          </p:cNvPr>
          <p:cNvSpPr/>
          <p:nvPr/>
        </p:nvSpPr>
        <p:spPr>
          <a:xfrm>
            <a:off x="9132224" y="238971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文档变更</a:t>
            </a: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CA841325-AB02-4D32-8B1F-6EA64B5EAD1A}"/>
              </a:ext>
            </a:extLst>
          </p:cNvPr>
          <p:cNvSpPr/>
          <p:nvPr/>
        </p:nvSpPr>
        <p:spPr>
          <a:xfrm>
            <a:off x="3403338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流程模板定义</a:t>
            </a:r>
          </a:p>
        </p:txBody>
      </p:sp>
      <p:sp>
        <p:nvSpPr>
          <p:cNvPr id="198" name="矩形 197">
            <a:extLst>
              <a:ext uri="{FF2B5EF4-FFF2-40B4-BE49-F238E27FC236}">
                <a16:creationId xmlns:a16="http://schemas.microsoft.com/office/drawing/2014/main" id="{87F912F4-6CF1-429C-A176-BC99CEBA9676}"/>
              </a:ext>
            </a:extLst>
          </p:cNvPr>
          <p:cNvSpPr/>
          <p:nvPr/>
        </p:nvSpPr>
        <p:spPr>
          <a:xfrm>
            <a:off x="9127694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集团级共性物料库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00" name="矩形 199">
            <a:extLst>
              <a:ext uri="{FF2B5EF4-FFF2-40B4-BE49-F238E27FC236}">
                <a16:creationId xmlns:a16="http://schemas.microsoft.com/office/drawing/2014/main" id="{AB55B81D-5EDA-4BA8-82F5-6C2EAE6072A7}"/>
              </a:ext>
            </a:extLst>
          </p:cNvPr>
          <p:cNvSpPr/>
          <p:nvPr/>
        </p:nvSpPr>
        <p:spPr>
          <a:xfrm>
            <a:off x="10558782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通用件库</a:t>
            </a:r>
          </a:p>
        </p:txBody>
      </p:sp>
      <p:sp>
        <p:nvSpPr>
          <p:cNvPr id="202" name="矩形 201">
            <a:extLst>
              <a:ext uri="{FF2B5EF4-FFF2-40B4-BE49-F238E27FC236}">
                <a16:creationId xmlns:a16="http://schemas.microsoft.com/office/drawing/2014/main" id="{E433097C-FAB5-4764-B356-B8F80286A463}"/>
              </a:ext>
            </a:extLst>
          </p:cNvPr>
          <p:cNvSpPr/>
          <p:nvPr/>
        </p:nvSpPr>
        <p:spPr>
          <a:xfrm>
            <a:off x="1972249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图文档权限管理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2" name="矩形 211">
            <a:extLst>
              <a:ext uri="{FF2B5EF4-FFF2-40B4-BE49-F238E27FC236}">
                <a16:creationId xmlns:a16="http://schemas.microsoft.com/office/drawing/2014/main" id="{8981FCAE-B179-4145-99F8-D888BBE51E9D}"/>
              </a:ext>
            </a:extLst>
          </p:cNvPr>
          <p:cNvSpPr/>
          <p:nvPr/>
        </p:nvSpPr>
        <p:spPr>
          <a:xfrm>
            <a:off x="6265516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编码规则定义</a:t>
            </a:r>
          </a:p>
        </p:txBody>
      </p:sp>
      <p:sp>
        <p:nvSpPr>
          <p:cNvPr id="213" name="矩形 212">
            <a:extLst>
              <a:ext uri="{FF2B5EF4-FFF2-40B4-BE49-F238E27FC236}">
                <a16:creationId xmlns:a16="http://schemas.microsoft.com/office/drawing/2014/main" id="{8981FCAE-B179-4145-99F8-D888BBE51E9D}"/>
              </a:ext>
            </a:extLst>
          </p:cNvPr>
          <p:cNvSpPr/>
          <p:nvPr/>
        </p:nvSpPr>
        <p:spPr>
          <a:xfrm>
            <a:off x="7696605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编码自动生成</a:t>
            </a:r>
          </a:p>
        </p:txBody>
      </p:sp>
      <p:sp>
        <p:nvSpPr>
          <p:cNvPr id="216" name="矩形 215">
            <a:extLst>
              <a:ext uri="{FF2B5EF4-FFF2-40B4-BE49-F238E27FC236}">
                <a16:creationId xmlns:a16="http://schemas.microsoft.com/office/drawing/2014/main" id="{FCD141C9-1F7F-4A90-92BF-BE50CE5AE95F}"/>
              </a:ext>
            </a:extLst>
          </p:cNvPr>
          <p:cNvSpPr/>
          <p:nvPr/>
        </p:nvSpPr>
        <p:spPr>
          <a:xfrm>
            <a:off x="541160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9" name="矩形 218">
            <a:extLst>
              <a:ext uri="{FF2B5EF4-FFF2-40B4-BE49-F238E27FC236}">
                <a16:creationId xmlns:a16="http://schemas.microsoft.com/office/drawing/2014/main" id="{CA841325-AB02-4D32-8B1F-6EA64B5EAD1A}"/>
              </a:ext>
            </a:extLst>
          </p:cNvPr>
          <p:cNvSpPr/>
          <p:nvPr/>
        </p:nvSpPr>
        <p:spPr>
          <a:xfrm>
            <a:off x="4834427" y="4153560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流程模板筛选</a:t>
            </a: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EEC29A5B-E013-41F4-8765-86A3F265B0EF}"/>
              </a:ext>
            </a:extLst>
          </p:cNvPr>
          <p:cNvSpPr/>
          <p:nvPr/>
        </p:nvSpPr>
        <p:spPr>
          <a:xfrm>
            <a:off x="3400085" y="4597354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电子签字</a:t>
            </a:r>
          </a:p>
        </p:txBody>
      </p:sp>
      <p:sp>
        <p:nvSpPr>
          <p:cNvPr id="214" name="矩形 213">
            <a:extLst>
              <a:ext uri="{FF2B5EF4-FFF2-40B4-BE49-F238E27FC236}">
                <a16:creationId xmlns:a16="http://schemas.microsoft.com/office/drawing/2014/main" id="{E433097C-FAB5-4764-B356-B8F80286A463}"/>
              </a:ext>
            </a:extLst>
          </p:cNvPr>
          <p:cNvSpPr/>
          <p:nvPr/>
        </p:nvSpPr>
        <p:spPr>
          <a:xfrm>
            <a:off x="1968345" y="4592706"/>
            <a:ext cx="1368000" cy="37958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项目权限管理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18" name="矩形 217">
            <a:extLst>
              <a:ext uri="{FF2B5EF4-FFF2-40B4-BE49-F238E27FC236}">
                <a16:creationId xmlns:a16="http://schemas.microsoft.com/office/drawing/2014/main" id="{FCD141C9-1F7F-4A90-92BF-BE50CE5AE95F}"/>
              </a:ext>
            </a:extLst>
          </p:cNvPr>
          <p:cNvSpPr/>
          <p:nvPr/>
        </p:nvSpPr>
        <p:spPr>
          <a:xfrm>
            <a:off x="536605" y="4590736"/>
            <a:ext cx="1368000" cy="383521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人员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20" name="矩形 219">
            <a:extLst>
              <a:ext uri="{FF2B5EF4-FFF2-40B4-BE49-F238E27FC236}">
                <a16:creationId xmlns:a16="http://schemas.microsoft.com/office/drawing/2014/main" id="{3E605FEC-2369-45AB-A5CF-AB4625740073}"/>
              </a:ext>
            </a:extLst>
          </p:cNvPr>
          <p:cNvSpPr/>
          <p:nvPr/>
        </p:nvSpPr>
        <p:spPr>
          <a:xfrm>
            <a:off x="4831825" y="459396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流程跟踪查看</a:t>
            </a:r>
          </a:p>
        </p:txBody>
      </p:sp>
      <p:sp>
        <p:nvSpPr>
          <p:cNvPr id="222" name="矩形 221">
            <a:extLst>
              <a:ext uri="{FF2B5EF4-FFF2-40B4-BE49-F238E27FC236}">
                <a16:creationId xmlns:a16="http://schemas.microsoft.com/office/drawing/2014/main" id="{8981FCAE-B179-4145-99F8-D888BBE51E9D}"/>
              </a:ext>
            </a:extLst>
          </p:cNvPr>
          <p:cNvSpPr/>
          <p:nvPr/>
        </p:nvSpPr>
        <p:spPr>
          <a:xfrm>
            <a:off x="6263565" y="459073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编码集成</a:t>
            </a:r>
          </a:p>
        </p:txBody>
      </p:sp>
      <p:sp>
        <p:nvSpPr>
          <p:cNvPr id="223" name="矩形 222">
            <a:extLst>
              <a:ext uri="{FF2B5EF4-FFF2-40B4-BE49-F238E27FC236}">
                <a16:creationId xmlns:a16="http://schemas.microsoft.com/office/drawing/2014/main" id="{8981FCAE-B179-4145-99F8-D888BBE51E9D}"/>
              </a:ext>
            </a:extLst>
          </p:cNvPr>
          <p:cNvSpPr/>
          <p:nvPr/>
        </p:nvSpPr>
        <p:spPr>
          <a:xfrm>
            <a:off x="7695305" y="4590736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编码校验</a:t>
            </a:r>
          </a:p>
        </p:txBody>
      </p:sp>
      <p:sp>
        <p:nvSpPr>
          <p:cNvPr id="81" name="矩形 80"/>
          <p:cNvSpPr/>
          <p:nvPr/>
        </p:nvSpPr>
        <p:spPr>
          <a:xfrm>
            <a:off x="98969" y="3843406"/>
            <a:ext cx="370856" cy="164013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>
            <a:noFill/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基础应用</a:t>
            </a:r>
          </a:p>
        </p:txBody>
      </p:sp>
      <p:sp>
        <p:nvSpPr>
          <p:cNvPr id="82" name="矩形 81"/>
          <p:cNvSpPr/>
          <p:nvPr/>
        </p:nvSpPr>
        <p:spPr>
          <a:xfrm>
            <a:off x="105059" y="2009686"/>
            <a:ext cx="370856" cy="1728000"/>
          </a:xfrm>
          <a:prstGeom prst="rect">
            <a:avLst/>
          </a:prstGeom>
          <a:solidFill>
            <a:srgbClr val="FFC000"/>
          </a:solidFill>
          <a:ln w="25400" cap="flat">
            <a:noFill/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业务层</a:t>
            </a:r>
          </a:p>
        </p:txBody>
      </p:sp>
      <p:sp>
        <p:nvSpPr>
          <p:cNvPr id="107" name="矩形 106"/>
          <p:cNvSpPr/>
          <p:nvPr/>
        </p:nvSpPr>
        <p:spPr>
          <a:xfrm>
            <a:off x="99165" y="980661"/>
            <a:ext cx="370856" cy="94306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5400" cap="flat">
            <a:noFill/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管理层</a:t>
            </a: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BA05BF22-46E0-40EC-8C65-725923185BF3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合上</a:t>
            </a:r>
          </a:p>
        </p:txBody>
      </p:sp>
    </p:spTree>
    <p:extLst>
      <p:ext uri="{BB962C8B-B14F-4D97-AF65-F5344CB8AC3E}">
        <p14:creationId xmlns:p14="http://schemas.microsoft.com/office/powerpoint/2010/main" val="118275033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85E549D-2022-4518-98DF-66726466F914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参考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AB784A-46F7-4BB3-B9AA-B61BCFFA6BA8}"/>
              </a:ext>
            </a:extLst>
          </p:cNvPr>
          <p:cNvSpPr txBox="1"/>
          <p:nvPr/>
        </p:nvSpPr>
        <p:spPr>
          <a:xfrm>
            <a:off x="660610" y="691256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1AF253F-B4FB-45D8-B3C4-7A4DE6D47C13}"/>
              </a:ext>
            </a:extLst>
          </p:cNvPr>
          <p:cNvSpPr/>
          <p:nvPr/>
        </p:nvSpPr>
        <p:spPr>
          <a:xfrm>
            <a:off x="1917689" y="1196752"/>
            <a:ext cx="4181682" cy="1512168"/>
          </a:xfrm>
          <a:prstGeom prst="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项目管理系统</a:t>
            </a:r>
          </a:p>
        </p:txBody>
      </p:sp>
      <p:sp>
        <p:nvSpPr>
          <p:cNvPr id="54" name="圆角矩形 3">
            <a:extLst>
              <a:ext uri="{FF2B5EF4-FFF2-40B4-BE49-F238E27FC236}">
                <a16:creationId xmlns:a16="http://schemas.microsoft.com/office/drawing/2014/main" id="{22F14C75-DFDA-48DD-AB22-B803582F8593}"/>
              </a:ext>
            </a:extLst>
          </p:cNvPr>
          <p:cNvSpPr/>
          <p:nvPr/>
        </p:nvSpPr>
        <p:spPr>
          <a:xfrm>
            <a:off x="2061705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项目管理</a:t>
            </a:r>
          </a:p>
        </p:txBody>
      </p:sp>
      <p:sp>
        <p:nvSpPr>
          <p:cNvPr id="55" name="圆角矩形 4">
            <a:extLst>
              <a:ext uri="{FF2B5EF4-FFF2-40B4-BE49-F238E27FC236}">
                <a16:creationId xmlns:a16="http://schemas.microsoft.com/office/drawing/2014/main" id="{65E4092C-0E38-4B3C-8A57-D2CC74AF6209}"/>
              </a:ext>
            </a:extLst>
          </p:cNvPr>
          <p:cNvSpPr/>
          <p:nvPr/>
        </p:nvSpPr>
        <p:spPr>
          <a:xfrm>
            <a:off x="3069817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预算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/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费用</a:t>
            </a:r>
          </a:p>
        </p:txBody>
      </p:sp>
      <p:sp>
        <p:nvSpPr>
          <p:cNvPr id="56" name="圆角矩形 5">
            <a:extLst>
              <a:ext uri="{FF2B5EF4-FFF2-40B4-BE49-F238E27FC236}">
                <a16:creationId xmlns:a16="http://schemas.microsoft.com/office/drawing/2014/main" id="{E5B01656-456E-45FF-A1DE-41990A7367EF}"/>
              </a:ext>
            </a:extLst>
          </p:cNvPr>
          <p:cNvSpPr/>
          <p:nvPr/>
        </p:nvSpPr>
        <p:spPr>
          <a:xfrm>
            <a:off x="4077929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文档附件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成果管理</a:t>
            </a:r>
          </a:p>
        </p:txBody>
      </p:sp>
      <p:sp>
        <p:nvSpPr>
          <p:cNvPr id="57" name="圆角矩形 6">
            <a:extLst>
              <a:ext uri="{FF2B5EF4-FFF2-40B4-BE49-F238E27FC236}">
                <a16:creationId xmlns:a16="http://schemas.microsoft.com/office/drawing/2014/main" id="{B97D83F1-884A-4205-8521-C479AE1E46CA}"/>
              </a:ext>
            </a:extLst>
          </p:cNvPr>
          <p:cNvSpPr/>
          <p:nvPr/>
        </p:nvSpPr>
        <p:spPr>
          <a:xfrm>
            <a:off x="5086041" y="1613677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审批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工作流</a:t>
            </a:r>
          </a:p>
        </p:txBody>
      </p:sp>
      <p:sp>
        <p:nvSpPr>
          <p:cNvPr id="58" name="圆角矩形 9">
            <a:extLst>
              <a:ext uri="{FF2B5EF4-FFF2-40B4-BE49-F238E27FC236}">
                <a16:creationId xmlns:a16="http://schemas.microsoft.com/office/drawing/2014/main" id="{69B44E92-3FD9-49B5-9396-14C0FCC0A03A}"/>
              </a:ext>
            </a:extLst>
          </p:cNvPr>
          <p:cNvSpPr/>
          <p:nvPr/>
        </p:nvSpPr>
        <p:spPr>
          <a:xfrm>
            <a:off x="2061706" y="2276872"/>
            <a:ext cx="3955222" cy="288032"/>
          </a:xfrm>
          <a:prstGeom prst="round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项目创建、任务分解、进度跟踪、项目与实验关联</a:t>
            </a: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B847C8FF-3BC2-4A8E-AA08-1EF583744A45}"/>
              </a:ext>
            </a:extLst>
          </p:cNvPr>
          <p:cNvSpPr/>
          <p:nvPr/>
        </p:nvSpPr>
        <p:spPr>
          <a:xfrm>
            <a:off x="1917689" y="3194451"/>
            <a:ext cx="7344816" cy="1512168"/>
          </a:xfrm>
          <a:prstGeom prst="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电子实验记录本系统</a:t>
            </a:r>
          </a:p>
        </p:txBody>
      </p:sp>
      <p:sp>
        <p:nvSpPr>
          <p:cNvPr id="60" name="圆角矩形 12">
            <a:extLst>
              <a:ext uri="{FF2B5EF4-FFF2-40B4-BE49-F238E27FC236}">
                <a16:creationId xmlns:a16="http://schemas.microsoft.com/office/drawing/2014/main" id="{71D0029A-5E6E-4080-AD26-BCE70BC7FA81}"/>
              </a:ext>
            </a:extLst>
          </p:cNvPr>
          <p:cNvSpPr/>
          <p:nvPr/>
        </p:nvSpPr>
        <p:spPr>
          <a:xfrm>
            <a:off x="2061705" y="3626499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合成</a:t>
            </a:r>
          </a:p>
        </p:txBody>
      </p:sp>
      <p:sp>
        <p:nvSpPr>
          <p:cNvPr id="61" name="圆角矩形 13">
            <a:extLst>
              <a:ext uri="{FF2B5EF4-FFF2-40B4-BE49-F238E27FC236}">
                <a16:creationId xmlns:a16="http://schemas.microsoft.com/office/drawing/2014/main" id="{E8A0DC24-195A-40E9-A45C-60EED1D6DBFA}"/>
              </a:ext>
            </a:extLst>
          </p:cNvPr>
          <p:cNvSpPr/>
          <p:nvPr/>
        </p:nvSpPr>
        <p:spPr>
          <a:xfrm>
            <a:off x="3069817" y="3626499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分析</a:t>
            </a:r>
          </a:p>
        </p:txBody>
      </p:sp>
      <p:sp>
        <p:nvSpPr>
          <p:cNvPr id="62" name="圆角矩形 14">
            <a:extLst>
              <a:ext uri="{FF2B5EF4-FFF2-40B4-BE49-F238E27FC236}">
                <a16:creationId xmlns:a16="http://schemas.microsoft.com/office/drawing/2014/main" id="{B4BF2282-9FE5-4614-A657-DD92B9DDAC23}"/>
              </a:ext>
            </a:extLst>
          </p:cNvPr>
          <p:cNvSpPr/>
          <p:nvPr/>
        </p:nvSpPr>
        <p:spPr>
          <a:xfrm>
            <a:off x="4077929" y="3626499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小试</a:t>
            </a:r>
          </a:p>
        </p:txBody>
      </p:sp>
      <p:sp>
        <p:nvSpPr>
          <p:cNvPr id="63" name="圆角矩形 15">
            <a:extLst>
              <a:ext uri="{FF2B5EF4-FFF2-40B4-BE49-F238E27FC236}">
                <a16:creationId xmlns:a16="http://schemas.microsoft.com/office/drawing/2014/main" id="{0F1860C8-651D-4E59-8560-F1C6C5DADA32}"/>
              </a:ext>
            </a:extLst>
          </p:cNvPr>
          <p:cNvSpPr/>
          <p:nvPr/>
        </p:nvSpPr>
        <p:spPr>
          <a:xfrm>
            <a:off x="5086041" y="3611376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中试</a:t>
            </a:r>
          </a:p>
        </p:txBody>
      </p:sp>
      <p:sp>
        <p:nvSpPr>
          <p:cNvPr id="64" name="圆角矩形 16">
            <a:extLst>
              <a:ext uri="{FF2B5EF4-FFF2-40B4-BE49-F238E27FC236}">
                <a16:creationId xmlns:a16="http://schemas.microsoft.com/office/drawing/2014/main" id="{BDEF64FD-A193-4BDD-AB73-D9AD25CC72D4}"/>
              </a:ext>
            </a:extLst>
          </p:cNvPr>
          <p:cNvSpPr/>
          <p:nvPr/>
        </p:nvSpPr>
        <p:spPr>
          <a:xfrm>
            <a:off x="6099371" y="3611376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其它实验记录</a:t>
            </a:r>
          </a:p>
        </p:txBody>
      </p:sp>
      <p:sp>
        <p:nvSpPr>
          <p:cNvPr id="65" name="圆角矩形 17">
            <a:extLst>
              <a:ext uri="{FF2B5EF4-FFF2-40B4-BE49-F238E27FC236}">
                <a16:creationId xmlns:a16="http://schemas.microsoft.com/office/drawing/2014/main" id="{07D57EC6-14B7-457B-B6C3-45BDB2E5CE86}"/>
              </a:ext>
            </a:extLst>
          </p:cNvPr>
          <p:cNvSpPr/>
          <p:nvPr/>
        </p:nvSpPr>
        <p:spPr>
          <a:xfrm>
            <a:off x="7179491" y="3610654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实验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工作流</a:t>
            </a:r>
          </a:p>
        </p:txBody>
      </p:sp>
      <p:sp>
        <p:nvSpPr>
          <p:cNvPr id="66" name="圆角矩形 18">
            <a:extLst>
              <a:ext uri="{FF2B5EF4-FFF2-40B4-BE49-F238E27FC236}">
                <a16:creationId xmlns:a16="http://schemas.microsoft.com/office/drawing/2014/main" id="{173926CD-B6CB-44EB-8CF8-CE8D02B404EF}"/>
              </a:ext>
            </a:extLst>
          </p:cNvPr>
          <p:cNvSpPr/>
          <p:nvPr/>
        </p:nvSpPr>
        <p:spPr>
          <a:xfrm>
            <a:off x="2061705" y="4274571"/>
            <a:ext cx="7128792" cy="288032"/>
          </a:xfrm>
          <a:prstGeom prst="round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实验设计、实验执行、结果计算、实验报告</a:t>
            </a:r>
          </a:p>
        </p:txBody>
      </p:sp>
      <p:sp>
        <p:nvSpPr>
          <p:cNvPr id="67" name="圆角矩形 19">
            <a:extLst>
              <a:ext uri="{FF2B5EF4-FFF2-40B4-BE49-F238E27FC236}">
                <a16:creationId xmlns:a16="http://schemas.microsoft.com/office/drawing/2014/main" id="{33E1631C-B757-4B42-A15C-127AFDD09B55}"/>
              </a:ext>
            </a:extLst>
          </p:cNvPr>
          <p:cNvSpPr/>
          <p:nvPr/>
        </p:nvSpPr>
        <p:spPr>
          <a:xfrm>
            <a:off x="8259611" y="3613313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实验检索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68" name="圆角矩形 20">
            <a:extLst>
              <a:ext uri="{FF2B5EF4-FFF2-40B4-BE49-F238E27FC236}">
                <a16:creationId xmlns:a16="http://schemas.microsoft.com/office/drawing/2014/main" id="{7C333272-ED41-4A42-8865-6A05AEB9DAAE}"/>
              </a:ext>
            </a:extLst>
          </p:cNvPr>
          <p:cNvSpPr/>
          <p:nvPr/>
        </p:nvSpPr>
        <p:spPr>
          <a:xfrm>
            <a:off x="1044540" y="3668436"/>
            <a:ext cx="813226" cy="576064"/>
          </a:xfrm>
          <a:prstGeom prst="roundRect">
            <a:avLst/>
          </a:prstGeom>
          <a:gradFill rotWithShape="1">
            <a:gsLst>
              <a:gs pos="0">
                <a:srgbClr val="FFFFFF">
                  <a:tint val="93000"/>
                  <a:satMod val="150000"/>
                  <a:shade val="98000"/>
                  <a:lumMod val="102000"/>
                </a:srgbClr>
              </a:gs>
              <a:gs pos="50000">
                <a:srgbClr val="FFFFFF">
                  <a:tint val="98000"/>
                  <a:satMod val="130000"/>
                  <a:shade val="90000"/>
                  <a:lumMod val="103000"/>
                </a:srgbClr>
              </a:gs>
              <a:gs pos="100000">
                <a:srgbClr val="FFFFFF">
                  <a:shade val="63000"/>
                  <a:satMod val="120000"/>
                </a:srgbClr>
              </a:gs>
            </a:gsLst>
            <a:lin ang="5400000" scaled="0"/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各研发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实验室</a:t>
            </a:r>
          </a:p>
        </p:txBody>
      </p:sp>
      <p:sp>
        <p:nvSpPr>
          <p:cNvPr id="69" name="圆角矩形 23">
            <a:extLst>
              <a:ext uri="{FF2B5EF4-FFF2-40B4-BE49-F238E27FC236}">
                <a16:creationId xmlns:a16="http://schemas.microsoft.com/office/drawing/2014/main" id="{0E239DA9-2EBC-44ED-AA8E-64D1E7C7968C}"/>
              </a:ext>
            </a:extLst>
          </p:cNvPr>
          <p:cNvSpPr/>
          <p:nvPr/>
        </p:nvSpPr>
        <p:spPr>
          <a:xfrm>
            <a:off x="909577" y="1711763"/>
            <a:ext cx="936104" cy="576064"/>
          </a:xfrm>
          <a:prstGeom prst="roundRect">
            <a:avLst/>
          </a:prstGeom>
          <a:gradFill rotWithShape="1">
            <a:gsLst>
              <a:gs pos="0">
                <a:srgbClr val="FFFFFF">
                  <a:tint val="93000"/>
                  <a:satMod val="150000"/>
                  <a:shade val="98000"/>
                  <a:lumMod val="102000"/>
                </a:srgbClr>
              </a:gs>
              <a:gs pos="50000">
                <a:srgbClr val="FFFFFF">
                  <a:tint val="98000"/>
                  <a:satMod val="130000"/>
                  <a:shade val="90000"/>
                  <a:lumMod val="103000"/>
                </a:srgbClr>
              </a:gs>
              <a:gs pos="100000">
                <a:srgbClr val="FFFFFF">
                  <a:shade val="63000"/>
                  <a:satMod val="120000"/>
                </a:srgbClr>
              </a:gs>
            </a:gsLst>
            <a:lin ang="5400000" scaled="0"/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项目管理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部门</a:t>
            </a:r>
          </a:p>
        </p:txBody>
      </p:sp>
      <p:sp>
        <p:nvSpPr>
          <p:cNvPr id="70" name="上下箭头 24">
            <a:extLst>
              <a:ext uri="{FF2B5EF4-FFF2-40B4-BE49-F238E27FC236}">
                <a16:creationId xmlns:a16="http://schemas.microsoft.com/office/drawing/2014/main" id="{B5E3FC3B-94AA-43E2-9601-30F30B8C89CB}"/>
              </a:ext>
            </a:extLst>
          </p:cNvPr>
          <p:cNvSpPr/>
          <p:nvPr/>
        </p:nvSpPr>
        <p:spPr>
          <a:xfrm>
            <a:off x="3185978" y="2632366"/>
            <a:ext cx="432048" cy="616822"/>
          </a:xfrm>
          <a:prstGeom prst="upDownArrow">
            <a:avLst/>
          </a:prstGeom>
          <a:gradFill rotWithShape="1">
            <a:gsLst>
              <a:gs pos="0">
                <a:srgbClr val="000000">
                  <a:lumMod val="110000"/>
                  <a:satMod val="105000"/>
                  <a:tint val="67000"/>
                </a:srgbClr>
              </a:gs>
              <a:gs pos="50000">
                <a:srgbClr val="000000">
                  <a:lumMod val="105000"/>
                  <a:satMod val="103000"/>
                  <a:tint val="73000"/>
                </a:srgbClr>
              </a:gs>
              <a:gs pos="100000">
                <a:srgbClr val="000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1" name="圆角矩形 25">
            <a:extLst>
              <a:ext uri="{FF2B5EF4-FFF2-40B4-BE49-F238E27FC236}">
                <a16:creationId xmlns:a16="http://schemas.microsoft.com/office/drawing/2014/main" id="{F3460BD5-E150-45B4-8F48-AF0ABF0D5F4B}"/>
              </a:ext>
            </a:extLst>
          </p:cNvPr>
          <p:cNvSpPr/>
          <p:nvPr/>
        </p:nvSpPr>
        <p:spPr>
          <a:xfrm>
            <a:off x="1871729" y="5128359"/>
            <a:ext cx="8208912" cy="1191115"/>
          </a:xfrm>
          <a:prstGeom prst="round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实验室仪器</a:t>
            </a:r>
          </a:p>
        </p:txBody>
      </p:sp>
      <p:pic>
        <p:nvPicPr>
          <p:cNvPr id="72" name="Picture 4" descr="http://img2.app17.com/products/big/20120228/201202281029431440.jpg">
            <a:extLst>
              <a:ext uri="{FF2B5EF4-FFF2-40B4-BE49-F238E27FC236}">
                <a16:creationId xmlns:a16="http://schemas.microsoft.com/office/drawing/2014/main" id="{BD90A024-1CBA-44C6-8F8D-E85290AA4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771" y="5440708"/>
            <a:ext cx="1358285" cy="743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6" descr="http://bimg.instrument.com.cn/show/pic/C112717.jpg">
            <a:extLst>
              <a:ext uri="{FF2B5EF4-FFF2-40B4-BE49-F238E27FC236}">
                <a16:creationId xmlns:a16="http://schemas.microsoft.com/office/drawing/2014/main" id="{9F1A2017-8833-497B-A9A5-11967A9E3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248" y="5485373"/>
            <a:ext cx="1721695" cy="77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12" descr="http://img1.chem17.com/2/20090206/633695167004033750.jpg">
            <a:extLst>
              <a:ext uri="{FF2B5EF4-FFF2-40B4-BE49-F238E27FC236}">
                <a16:creationId xmlns:a16="http://schemas.microsoft.com/office/drawing/2014/main" id="{D068715B-0BCA-4C82-9790-B87AE6CA1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080" y="5506271"/>
            <a:ext cx="1260140" cy="7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10" descr="https://ss1.bdstatic.com/70cFuXSh_Q1YnxGkpoWK1HF6hhy/it/u=1054149266,2601643335&amp;fm=21&amp;gp=0.jpg">
            <a:extLst>
              <a:ext uri="{FF2B5EF4-FFF2-40B4-BE49-F238E27FC236}">
                <a16:creationId xmlns:a16="http://schemas.microsoft.com/office/drawing/2014/main" id="{F2774051-D5A1-4EA3-9D25-9E2111956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122" y="5344383"/>
            <a:ext cx="1047750" cy="94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11">
            <a:extLst>
              <a:ext uri="{FF2B5EF4-FFF2-40B4-BE49-F238E27FC236}">
                <a16:creationId xmlns:a16="http://schemas.microsoft.com/office/drawing/2014/main" id="{3B952B1F-55BE-41BB-84A9-1183B5E06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8472" y="5448730"/>
            <a:ext cx="1379818" cy="847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7" name="圆角矩形 31">
            <a:extLst>
              <a:ext uri="{FF2B5EF4-FFF2-40B4-BE49-F238E27FC236}">
                <a16:creationId xmlns:a16="http://schemas.microsoft.com/office/drawing/2014/main" id="{A58B466F-C211-40F6-AA66-885F77D66D6F}"/>
              </a:ext>
            </a:extLst>
          </p:cNvPr>
          <p:cNvSpPr/>
          <p:nvPr/>
        </p:nvSpPr>
        <p:spPr>
          <a:xfrm>
            <a:off x="1014349" y="5455378"/>
            <a:ext cx="813226" cy="576064"/>
          </a:xfrm>
          <a:prstGeom prst="roundRect">
            <a:avLst/>
          </a:prstGeom>
          <a:gradFill rotWithShape="1">
            <a:gsLst>
              <a:gs pos="0">
                <a:srgbClr val="FFFFFF">
                  <a:tint val="93000"/>
                  <a:satMod val="150000"/>
                  <a:shade val="98000"/>
                  <a:lumMod val="102000"/>
                </a:srgbClr>
              </a:gs>
              <a:gs pos="50000">
                <a:srgbClr val="FFFFFF">
                  <a:tint val="98000"/>
                  <a:satMod val="130000"/>
                  <a:shade val="90000"/>
                  <a:lumMod val="103000"/>
                </a:srgbClr>
              </a:gs>
              <a:gs pos="100000">
                <a:srgbClr val="FFFFFF">
                  <a:shade val="63000"/>
                  <a:satMod val="120000"/>
                </a:srgbClr>
              </a:gs>
            </a:gsLst>
            <a:lin ang="5400000" scaled="0"/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实验室仪器</a:t>
            </a:r>
          </a:p>
        </p:txBody>
      </p:sp>
      <p:sp>
        <p:nvSpPr>
          <p:cNvPr id="78" name="上下箭头 32">
            <a:extLst>
              <a:ext uri="{FF2B5EF4-FFF2-40B4-BE49-F238E27FC236}">
                <a16:creationId xmlns:a16="http://schemas.microsoft.com/office/drawing/2014/main" id="{86C285CE-F5A8-4225-B5FA-4009ED7DC580}"/>
              </a:ext>
            </a:extLst>
          </p:cNvPr>
          <p:cNvSpPr/>
          <p:nvPr/>
        </p:nvSpPr>
        <p:spPr>
          <a:xfrm>
            <a:off x="3212026" y="4614171"/>
            <a:ext cx="432048" cy="615029"/>
          </a:xfrm>
          <a:prstGeom prst="upDownArrow">
            <a:avLst/>
          </a:prstGeom>
          <a:gradFill rotWithShape="1">
            <a:gsLst>
              <a:gs pos="0">
                <a:srgbClr val="000000">
                  <a:lumMod val="110000"/>
                  <a:satMod val="105000"/>
                  <a:tint val="67000"/>
                </a:srgbClr>
              </a:gs>
              <a:gs pos="50000">
                <a:srgbClr val="000000">
                  <a:lumMod val="105000"/>
                  <a:satMod val="103000"/>
                  <a:tint val="73000"/>
                </a:srgbClr>
              </a:gs>
              <a:gs pos="100000">
                <a:srgbClr val="000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62AF4C9B-AB3D-44D5-8D7A-545BD2F4C782}"/>
              </a:ext>
            </a:extLst>
          </p:cNvPr>
          <p:cNvSpPr/>
          <p:nvPr/>
        </p:nvSpPr>
        <p:spPr>
          <a:xfrm>
            <a:off x="9912424" y="1772816"/>
            <a:ext cx="2160240" cy="2461458"/>
          </a:xfrm>
          <a:prstGeom prst="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数据统计与分析</a:t>
            </a:r>
          </a:p>
        </p:txBody>
      </p:sp>
      <p:sp>
        <p:nvSpPr>
          <p:cNvPr id="80" name="圆角矩形 34">
            <a:extLst>
              <a:ext uri="{FF2B5EF4-FFF2-40B4-BE49-F238E27FC236}">
                <a16:creationId xmlns:a16="http://schemas.microsoft.com/office/drawing/2014/main" id="{8CFD7987-15CF-44DB-9319-A516A4A1D6E6}"/>
              </a:ext>
            </a:extLst>
          </p:cNvPr>
          <p:cNvSpPr/>
          <p:nvPr/>
        </p:nvSpPr>
        <p:spPr>
          <a:xfrm>
            <a:off x="9984433" y="2344295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项目统计</a:t>
            </a:r>
          </a:p>
        </p:txBody>
      </p:sp>
      <p:sp>
        <p:nvSpPr>
          <p:cNvPr id="81" name="圆角矩形 35">
            <a:extLst>
              <a:ext uri="{FF2B5EF4-FFF2-40B4-BE49-F238E27FC236}">
                <a16:creationId xmlns:a16="http://schemas.microsoft.com/office/drawing/2014/main" id="{4698CE43-8EA9-4DB1-8637-96E5C015A10D}"/>
              </a:ext>
            </a:extLst>
          </p:cNvPr>
          <p:cNvSpPr/>
          <p:nvPr/>
        </p:nvSpPr>
        <p:spPr>
          <a:xfrm>
            <a:off x="11064553" y="2341726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试剂统计</a:t>
            </a:r>
          </a:p>
        </p:txBody>
      </p:sp>
      <p:sp>
        <p:nvSpPr>
          <p:cNvPr id="82" name="圆角矩形 36">
            <a:extLst>
              <a:ext uri="{FF2B5EF4-FFF2-40B4-BE49-F238E27FC236}">
                <a16:creationId xmlns:a16="http://schemas.microsoft.com/office/drawing/2014/main" id="{59A9FE4F-360E-4391-AB5F-9E4AA1AB3E04}"/>
              </a:ext>
            </a:extLst>
          </p:cNvPr>
          <p:cNvSpPr/>
          <p:nvPr/>
        </p:nvSpPr>
        <p:spPr>
          <a:xfrm>
            <a:off x="9984433" y="3010138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实验工作量统计</a:t>
            </a:r>
          </a:p>
        </p:txBody>
      </p:sp>
      <p:sp>
        <p:nvSpPr>
          <p:cNvPr id="83" name="圆角矩形 37">
            <a:extLst>
              <a:ext uri="{FF2B5EF4-FFF2-40B4-BE49-F238E27FC236}">
                <a16:creationId xmlns:a16="http://schemas.microsoft.com/office/drawing/2014/main" id="{F7D9B81D-B734-4F05-B4B4-61C37376D40E}"/>
              </a:ext>
            </a:extLst>
          </p:cNvPr>
          <p:cNvSpPr/>
          <p:nvPr/>
        </p:nvSpPr>
        <p:spPr>
          <a:xfrm>
            <a:off x="11064553" y="3030084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实验数据分析</a:t>
            </a:r>
          </a:p>
        </p:txBody>
      </p:sp>
      <p:pic>
        <p:nvPicPr>
          <p:cNvPr id="84" name="图片 83">
            <a:extLst>
              <a:ext uri="{FF2B5EF4-FFF2-40B4-BE49-F238E27FC236}">
                <a16:creationId xmlns:a16="http://schemas.microsoft.com/office/drawing/2014/main" id="{3B0EB753-167C-4573-890F-7C542AF78984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0128448" y="3646006"/>
            <a:ext cx="1728192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5" name="右箭头 39">
            <a:extLst>
              <a:ext uri="{FF2B5EF4-FFF2-40B4-BE49-F238E27FC236}">
                <a16:creationId xmlns:a16="http://schemas.microsoft.com/office/drawing/2014/main" id="{23CFBAD1-81FB-4220-BF0A-FD455D772EB0}"/>
              </a:ext>
            </a:extLst>
          </p:cNvPr>
          <p:cNvSpPr/>
          <p:nvPr/>
        </p:nvSpPr>
        <p:spPr>
          <a:xfrm rot="1800000">
            <a:off x="9301278" y="2151864"/>
            <a:ext cx="594205" cy="515011"/>
          </a:xfrm>
          <a:prstGeom prst="rightArrow">
            <a:avLst/>
          </a:prstGeom>
          <a:gradFill rotWithShape="1">
            <a:gsLst>
              <a:gs pos="0">
                <a:srgbClr val="000000">
                  <a:lumMod val="110000"/>
                  <a:satMod val="105000"/>
                  <a:tint val="67000"/>
                </a:srgbClr>
              </a:gs>
              <a:gs pos="50000">
                <a:srgbClr val="000000">
                  <a:lumMod val="105000"/>
                  <a:satMod val="103000"/>
                  <a:tint val="73000"/>
                </a:srgbClr>
              </a:gs>
              <a:gs pos="100000">
                <a:srgbClr val="000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6" name="右箭头 40">
            <a:extLst>
              <a:ext uri="{FF2B5EF4-FFF2-40B4-BE49-F238E27FC236}">
                <a16:creationId xmlns:a16="http://schemas.microsoft.com/office/drawing/2014/main" id="{C0F6F34C-3090-4B1E-9F64-888F807AB94F}"/>
              </a:ext>
            </a:extLst>
          </p:cNvPr>
          <p:cNvSpPr/>
          <p:nvPr/>
        </p:nvSpPr>
        <p:spPr>
          <a:xfrm rot="19800000">
            <a:off x="9331856" y="3248413"/>
            <a:ext cx="567776" cy="515011"/>
          </a:xfrm>
          <a:prstGeom prst="rightArrow">
            <a:avLst/>
          </a:prstGeom>
          <a:gradFill rotWithShape="1">
            <a:gsLst>
              <a:gs pos="0">
                <a:srgbClr val="000000">
                  <a:lumMod val="110000"/>
                  <a:satMod val="105000"/>
                  <a:tint val="67000"/>
                </a:srgbClr>
              </a:gs>
              <a:gs pos="50000">
                <a:srgbClr val="000000">
                  <a:lumMod val="105000"/>
                  <a:satMod val="103000"/>
                  <a:tint val="73000"/>
                </a:srgbClr>
              </a:gs>
              <a:gs pos="100000">
                <a:srgbClr val="000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7" name="TextBox 41">
            <a:extLst>
              <a:ext uri="{FF2B5EF4-FFF2-40B4-BE49-F238E27FC236}">
                <a16:creationId xmlns:a16="http://schemas.microsoft.com/office/drawing/2014/main" id="{F94E1F34-C863-411B-B019-E206CE860345}"/>
              </a:ext>
            </a:extLst>
          </p:cNvPr>
          <p:cNvSpPr txBox="1"/>
          <p:nvPr/>
        </p:nvSpPr>
        <p:spPr>
          <a:xfrm>
            <a:off x="9058147" y="2652963"/>
            <a:ext cx="959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数据采集</a:t>
            </a:r>
          </a:p>
        </p:txBody>
      </p:sp>
      <p:sp>
        <p:nvSpPr>
          <p:cNvPr id="88" name="TextBox 42">
            <a:extLst>
              <a:ext uri="{FF2B5EF4-FFF2-40B4-BE49-F238E27FC236}">
                <a16:creationId xmlns:a16="http://schemas.microsoft.com/office/drawing/2014/main" id="{1B082E1C-B60B-4687-B9EB-CBCC129AEC1A}"/>
              </a:ext>
            </a:extLst>
          </p:cNvPr>
          <p:cNvSpPr txBox="1"/>
          <p:nvPr/>
        </p:nvSpPr>
        <p:spPr>
          <a:xfrm>
            <a:off x="9058147" y="2960740"/>
            <a:ext cx="959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数据提取</a:t>
            </a:r>
          </a:p>
        </p:txBody>
      </p:sp>
      <p:cxnSp>
        <p:nvCxnSpPr>
          <p:cNvPr id="89" name="肘形连接符 43">
            <a:extLst>
              <a:ext uri="{FF2B5EF4-FFF2-40B4-BE49-F238E27FC236}">
                <a16:creationId xmlns:a16="http://schemas.microsoft.com/office/drawing/2014/main" id="{DCB1BDBE-DAF6-4123-B6F2-71561F93B122}"/>
              </a:ext>
            </a:extLst>
          </p:cNvPr>
          <p:cNvCxnSpPr>
            <a:stCxn id="79" idx="0"/>
          </p:cNvCxnSpPr>
          <p:nvPr/>
        </p:nvCxnSpPr>
        <p:spPr>
          <a:xfrm rot="16200000" flipV="1">
            <a:off x="10026504" y="806775"/>
            <a:ext cx="216025" cy="1716057"/>
          </a:xfrm>
          <a:prstGeom prst="bentConnector2">
            <a:avLst/>
          </a:prstGeom>
          <a:noFill/>
          <a:ln w="22225" cap="flat" cmpd="sng" algn="ctr">
            <a:solidFill>
              <a:srgbClr val="44546A">
                <a:lumMod val="50000"/>
              </a:srgbClr>
            </a:solidFill>
            <a:prstDash val="sysDash"/>
            <a:miter lim="800000"/>
            <a:headEnd type="none" w="sm" len="sm"/>
            <a:tailEnd type="arrow"/>
          </a:ln>
          <a:effectLst/>
        </p:spPr>
      </p:cxnSp>
      <p:cxnSp>
        <p:nvCxnSpPr>
          <p:cNvPr id="90" name="肘形连接符 44">
            <a:extLst>
              <a:ext uri="{FF2B5EF4-FFF2-40B4-BE49-F238E27FC236}">
                <a16:creationId xmlns:a16="http://schemas.microsoft.com/office/drawing/2014/main" id="{DA9484E3-F866-4CA5-B4F6-548DFA0126DF}"/>
              </a:ext>
            </a:extLst>
          </p:cNvPr>
          <p:cNvCxnSpPr>
            <a:stCxn id="79" idx="2"/>
          </p:cNvCxnSpPr>
          <p:nvPr/>
        </p:nvCxnSpPr>
        <p:spPr>
          <a:xfrm rot="5400000">
            <a:off x="9988984" y="3509646"/>
            <a:ext cx="278932" cy="1728189"/>
          </a:xfrm>
          <a:prstGeom prst="bentConnector2">
            <a:avLst/>
          </a:prstGeom>
          <a:noFill/>
          <a:ln w="22225" cap="flat" cmpd="sng" algn="ctr">
            <a:solidFill>
              <a:srgbClr val="44546A">
                <a:lumMod val="50000"/>
              </a:srgbClr>
            </a:solidFill>
            <a:prstDash val="sysDash"/>
            <a:miter lim="800000"/>
            <a:headEnd type="none" w="sm" len="sm"/>
            <a:tailEnd type="arrow"/>
          </a:ln>
          <a:effectLst/>
        </p:spPr>
      </p:cxnSp>
      <p:sp>
        <p:nvSpPr>
          <p:cNvPr id="91" name="TextBox 45">
            <a:extLst>
              <a:ext uri="{FF2B5EF4-FFF2-40B4-BE49-F238E27FC236}">
                <a16:creationId xmlns:a16="http://schemas.microsoft.com/office/drawing/2014/main" id="{582CE6F5-9F22-4BEF-BB39-CB584859439B}"/>
              </a:ext>
            </a:extLst>
          </p:cNvPr>
          <p:cNvSpPr txBox="1"/>
          <p:nvPr/>
        </p:nvSpPr>
        <p:spPr>
          <a:xfrm>
            <a:off x="9294063" y="1104999"/>
            <a:ext cx="1362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辅助项目决策</a:t>
            </a:r>
          </a:p>
        </p:txBody>
      </p:sp>
      <p:sp>
        <p:nvSpPr>
          <p:cNvPr id="92" name="TextBox 46">
            <a:extLst>
              <a:ext uri="{FF2B5EF4-FFF2-40B4-BE49-F238E27FC236}">
                <a16:creationId xmlns:a16="http://schemas.microsoft.com/office/drawing/2014/main" id="{59E442CD-2319-48EA-8BFC-BA2D2DB21EFC}"/>
              </a:ext>
            </a:extLst>
          </p:cNvPr>
          <p:cNvSpPr txBox="1"/>
          <p:nvPr/>
        </p:nvSpPr>
        <p:spPr>
          <a:xfrm>
            <a:off x="9485285" y="4523357"/>
            <a:ext cx="1362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指导实验设计</a:t>
            </a: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36E588F1-E612-4637-A45D-05CA1F34AB38}"/>
              </a:ext>
            </a:extLst>
          </p:cNvPr>
          <p:cNvSpPr/>
          <p:nvPr/>
        </p:nvSpPr>
        <p:spPr>
          <a:xfrm>
            <a:off x="6168007" y="1196752"/>
            <a:ext cx="3073129" cy="1512168"/>
          </a:xfrm>
          <a:prstGeom prst="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试剂库存管理系统</a:t>
            </a:r>
          </a:p>
        </p:txBody>
      </p:sp>
      <p:sp>
        <p:nvSpPr>
          <p:cNvPr id="94" name="圆角矩形 49">
            <a:extLst>
              <a:ext uri="{FF2B5EF4-FFF2-40B4-BE49-F238E27FC236}">
                <a16:creationId xmlns:a16="http://schemas.microsoft.com/office/drawing/2014/main" id="{9B8B6B4D-0D78-4D3B-B7A8-EFD90E78B9FA}"/>
              </a:ext>
            </a:extLst>
          </p:cNvPr>
          <p:cNvSpPr/>
          <p:nvPr/>
        </p:nvSpPr>
        <p:spPr>
          <a:xfrm>
            <a:off x="6243387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试剂申领申购</a:t>
            </a:r>
          </a:p>
        </p:txBody>
      </p:sp>
      <p:sp>
        <p:nvSpPr>
          <p:cNvPr id="95" name="圆角矩形 50">
            <a:extLst>
              <a:ext uri="{FF2B5EF4-FFF2-40B4-BE49-F238E27FC236}">
                <a16:creationId xmlns:a16="http://schemas.microsoft.com/office/drawing/2014/main" id="{CE4B493C-0236-475D-BB92-06DA62B45CA9}"/>
              </a:ext>
            </a:extLst>
          </p:cNvPr>
          <p:cNvSpPr/>
          <p:nvPr/>
        </p:nvSpPr>
        <p:spPr>
          <a:xfrm>
            <a:off x="7251499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仓库管理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库存管理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96" name="圆角矩形 53">
            <a:extLst>
              <a:ext uri="{FF2B5EF4-FFF2-40B4-BE49-F238E27FC236}">
                <a16:creationId xmlns:a16="http://schemas.microsoft.com/office/drawing/2014/main" id="{8D2F0FD8-B708-4E75-873B-7BF1D0CC166A}"/>
              </a:ext>
            </a:extLst>
          </p:cNvPr>
          <p:cNvSpPr/>
          <p:nvPr/>
        </p:nvSpPr>
        <p:spPr>
          <a:xfrm>
            <a:off x="8233255" y="1628800"/>
            <a:ext cx="930886" cy="576064"/>
          </a:xfrm>
          <a:prstGeom prst="roundRect">
            <a:avLst/>
          </a:prstGeom>
          <a:gradFill rotWithShape="1">
            <a:gsLst>
              <a:gs pos="100000">
                <a:srgbClr val="CCFF66"/>
              </a:gs>
              <a:gs pos="0">
                <a:srgbClr val="FFFFFF"/>
              </a:gs>
              <a:gs pos="100000">
                <a:srgbClr val="FFFFFF">
                  <a:shade val="30000"/>
                  <a:satMod val="200000"/>
                </a:srgbClr>
              </a:gs>
            </a:gsLst>
            <a:path path="circle">
              <a:fillToRect l="50000" t="50000" r="50000" b="50000"/>
            </a:path>
          </a:gra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移动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APP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条码管理</a:t>
            </a:r>
          </a:p>
        </p:txBody>
      </p:sp>
      <p:sp>
        <p:nvSpPr>
          <p:cNvPr id="97" name="圆角矩形 55">
            <a:extLst>
              <a:ext uri="{FF2B5EF4-FFF2-40B4-BE49-F238E27FC236}">
                <a16:creationId xmlns:a16="http://schemas.microsoft.com/office/drawing/2014/main" id="{3DA56180-47FD-4FBB-AF0A-A605F1D18627}"/>
              </a:ext>
            </a:extLst>
          </p:cNvPr>
          <p:cNvSpPr/>
          <p:nvPr/>
        </p:nvSpPr>
        <p:spPr>
          <a:xfrm>
            <a:off x="6243387" y="2276872"/>
            <a:ext cx="2920754" cy="288032"/>
          </a:xfrm>
          <a:prstGeom prst="roundRect">
            <a:avLst/>
          </a:prstGeom>
          <a:gradFill rotWithShape="1">
            <a:gsLst>
              <a:gs pos="0">
                <a:srgbClr val="033E78">
                  <a:lumMod val="110000"/>
                  <a:satMod val="105000"/>
                  <a:tint val="67000"/>
                </a:srgbClr>
              </a:gs>
              <a:gs pos="50000">
                <a:srgbClr val="033E78">
                  <a:lumMod val="105000"/>
                  <a:satMod val="103000"/>
                  <a:tint val="73000"/>
                </a:srgbClr>
              </a:gs>
              <a:gs pos="100000">
                <a:srgbClr val="033E78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033E7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试剂入库、申领、出库、退库、盘库</a:t>
            </a:r>
          </a:p>
        </p:txBody>
      </p:sp>
      <p:cxnSp>
        <p:nvCxnSpPr>
          <p:cNvPr id="98" name="肘形连接符 57">
            <a:extLst>
              <a:ext uri="{FF2B5EF4-FFF2-40B4-BE49-F238E27FC236}">
                <a16:creationId xmlns:a16="http://schemas.microsoft.com/office/drawing/2014/main" id="{100D1354-3474-49B5-9F08-119070F11869}"/>
              </a:ext>
            </a:extLst>
          </p:cNvPr>
          <p:cNvCxnSpPr>
            <a:stCxn id="79" idx="0"/>
            <a:endCxn id="53" idx="0"/>
          </p:cNvCxnSpPr>
          <p:nvPr/>
        </p:nvCxnSpPr>
        <p:spPr bwMode="auto">
          <a:xfrm rot="16200000" flipV="1">
            <a:off x="7212505" y="-2007223"/>
            <a:ext cx="576064" cy="6984014"/>
          </a:xfrm>
          <a:prstGeom prst="bentConnector3">
            <a:avLst>
              <a:gd name="adj1" fmla="val 128660"/>
            </a:avLst>
          </a:prstGeom>
          <a:noFill/>
          <a:ln w="22225" cap="flat" cmpd="sng" algn="ctr">
            <a:solidFill>
              <a:srgbClr val="44546A">
                <a:lumMod val="50000"/>
              </a:srgbClr>
            </a:solidFill>
            <a:prstDash val="sysDash"/>
            <a:miter lim="800000"/>
            <a:headEnd type="none" w="sm" len="sm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79988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AB784A-46F7-4BB3-B9AA-B61BCFFA6BA8}"/>
              </a:ext>
            </a:extLst>
          </p:cNvPr>
          <p:cNvSpPr txBox="1"/>
          <p:nvPr/>
        </p:nvSpPr>
        <p:spPr>
          <a:xfrm>
            <a:off x="660610" y="691256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</a:t>
            </a:r>
          </a:p>
        </p:txBody>
      </p:sp>
      <p:grpSp>
        <p:nvGrpSpPr>
          <p:cNvPr id="112" name="组合 6">
            <a:extLst>
              <a:ext uri="{FF2B5EF4-FFF2-40B4-BE49-F238E27FC236}">
                <a16:creationId xmlns:a16="http://schemas.microsoft.com/office/drawing/2014/main" id="{CD17E9EC-310A-4A21-8C55-39FF3C209CFF}"/>
              </a:ext>
            </a:extLst>
          </p:cNvPr>
          <p:cNvGrpSpPr/>
          <p:nvPr/>
        </p:nvGrpSpPr>
        <p:grpSpPr>
          <a:xfrm>
            <a:off x="527381" y="2363532"/>
            <a:ext cx="672075" cy="1296144"/>
            <a:chOff x="395536" y="2204864"/>
            <a:chExt cx="504056" cy="1296144"/>
          </a:xfrm>
        </p:grpSpPr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5929B714-8635-469E-A717-ACB7BEE7366B}"/>
                </a:ext>
              </a:extLst>
            </p:cNvPr>
            <p:cNvSpPr/>
            <p:nvPr/>
          </p:nvSpPr>
          <p:spPr>
            <a:xfrm>
              <a:off x="395536" y="2204864"/>
              <a:ext cx="504056" cy="1296144"/>
            </a:xfrm>
            <a:prstGeom prst="rect">
              <a:avLst/>
            </a:prstGeom>
            <a:noFill/>
            <a:ln w="38100" cap="flat" cmpd="sng" algn="ctr">
              <a:solidFill>
                <a:srgbClr val="7030A0"/>
              </a:solidFill>
              <a:prstDash val="solid"/>
              <a:miter lim="800000"/>
            </a:ln>
            <a:effectLst/>
          </p:spPr>
          <p:txBody>
            <a:bodyPr tIns="108000"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33E78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项目管理模块</a:t>
              </a:r>
            </a:p>
          </p:txBody>
        </p:sp>
        <p:pic>
          <p:nvPicPr>
            <p:cNvPr id="114" name="Picture 2" descr="http://t2.gstatic.com/images?q=tbn:ANd9GcS4TjblPtK-w8bW3arcjAkmnNayHg3GsvZo1zX5nlRk1K8bkpu1QZ6V_d2h">
              <a:hlinkClick r:id="rId3"/>
              <a:extLst>
                <a:ext uri="{FF2B5EF4-FFF2-40B4-BE49-F238E27FC236}">
                  <a16:creationId xmlns:a16="http://schemas.microsoft.com/office/drawing/2014/main" id="{4CA92A9E-405F-4D19-B111-503F57CDA1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67544" y="3068960"/>
              <a:ext cx="360040" cy="360040"/>
            </a:xfrm>
            <a:prstGeom prst="rect">
              <a:avLst/>
            </a:prstGeom>
            <a:noFill/>
          </p:spPr>
        </p:pic>
      </p:grpSp>
      <p:grpSp>
        <p:nvGrpSpPr>
          <p:cNvPr id="115" name="组合 118">
            <a:extLst>
              <a:ext uri="{FF2B5EF4-FFF2-40B4-BE49-F238E27FC236}">
                <a16:creationId xmlns:a16="http://schemas.microsoft.com/office/drawing/2014/main" id="{40A7CB91-6F8B-4B6F-BD8C-07D41FFD7A62}"/>
              </a:ext>
            </a:extLst>
          </p:cNvPr>
          <p:cNvGrpSpPr/>
          <p:nvPr/>
        </p:nvGrpSpPr>
        <p:grpSpPr>
          <a:xfrm>
            <a:off x="1195529" y="2363532"/>
            <a:ext cx="1732121" cy="1296144"/>
            <a:chOff x="896645" y="2026940"/>
            <a:chExt cx="1299091" cy="1296144"/>
          </a:xfrm>
        </p:grpSpPr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3183DFA5-D690-4197-9312-9EA0624DD2DE}"/>
                </a:ext>
              </a:extLst>
            </p:cNvPr>
            <p:cNvSpPr/>
            <p:nvPr/>
          </p:nvSpPr>
          <p:spPr>
            <a:xfrm>
              <a:off x="1619672" y="2026940"/>
              <a:ext cx="576064" cy="1296144"/>
            </a:xfrm>
            <a:prstGeom prst="rect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任务分解</a:t>
              </a:r>
              <a:endPara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-----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实验创建</a:t>
              </a:r>
            </a:p>
          </p:txBody>
        </p: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9E875464-FEE5-4B49-A2EE-DC62E8A44EDB}"/>
                </a:ext>
              </a:extLst>
            </p:cNvPr>
            <p:cNvCxnSpPr/>
            <p:nvPr/>
          </p:nvCxnSpPr>
          <p:spPr>
            <a:xfrm>
              <a:off x="899592" y="2386980"/>
              <a:ext cx="720080" cy="0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18" name="TextBox 11">
              <a:extLst>
                <a:ext uri="{FF2B5EF4-FFF2-40B4-BE49-F238E27FC236}">
                  <a16:creationId xmlns:a16="http://schemas.microsoft.com/office/drawing/2014/main" id="{1B6C78D2-A86E-450D-85B9-2E5A722EA9C0}"/>
                </a:ext>
              </a:extLst>
            </p:cNvPr>
            <p:cNvSpPr txBox="1"/>
            <p:nvPr/>
          </p:nvSpPr>
          <p:spPr>
            <a:xfrm>
              <a:off x="896645" y="2124348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项目编号</a:t>
              </a:r>
            </a:p>
          </p:txBody>
        </p:sp>
        <p:sp>
          <p:nvSpPr>
            <p:cNvPr id="119" name="TextBox 13">
              <a:extLst>
                <a:ext uri="{FF2B5EF4-FFF2-40B4-BE49-F238E27FC236}">
                  <a16:creationId xmlns:a16="http://schemas.microsoft.com/office/drawing/2014/main" id="{83FAB52A-1D98-4D7B-9FCD-117646F3EEC1}"/>
                </a:ext>
              </a:extLst>
            </p:cNvPr>
            <p:cNvSpPr txBox="1"/>
            <p:nvPr/>
          </p:nvSpPr>
          <p:spPr>
            <a:xfrm>
              <a:off x="899592" y="2835439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项目信息</a:t>
              </a:r>
            </a:p>
          </p:txBody>
        </p:sp>
        <p:cxnSp>
          <p:nvCxnSpPr>
            <p:cNvPr id="120" name="直接箭头连接符 119">
              <a:extLst>
                <a:ext uri="{FF2B5EF4-FFF2-40B4-BE49-F238E27FC236}">
                  <a16:creationId xmlns:a16="http://schemas.microsoft.com/office/drawing/2014/main" id="{EFE76905-3869-4673-993A-AA415519E6CC}"/>
                </a:ext>
              </a:extLst>
            </p:cNvPr>
            <p:cNvCxnSpPr/>
            <p:nvPr/>
          </p:nvCxnSpPr>
          <p:spPr>
            <a:xfrm>
              <a:off x="899592" y="2819028"/>
              <a:ext cx="720080" cy="0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40CBED31-812E-4D76-9FDE-663F397CF4B2}"/>
              </a:ext>
            </a:extLst>
          </p:cNvPr>
          <p:cNvGrpSpPr/>
          <p:nvPr/>
        </p:nvGrpSpPr>
        <p:grpSpPr>
          <a:xfrm>
            <a:off x="2927648" y="2338132"/>
            <a:ext cx="1344149" cy="1296144"/>
            <a:chOff x="2195736" y="2001540"/>
            <a:chExt cx="1008112" cy="1296144"/>
          </a:xfrm>
        </p:grpSpPr>
        <p:cxnSp>
          <p:nvCxnSpPr>
            <p:cNvPr id="122" name="直接箭头连接符 121">
              <a:extLst>
                <a:ext uri="{FF2B5EF4-FFF2-40B4-BE49-F238E27FC236}">
                  <a16:creationId xmlns:a16="http://schemas.microsoft.com/office/drawing/2014/main" id="{C8249B56-4674-4E25-8ABD-478668362299}"/>
                </a:ext>
              </a:extLst>
            </p:cNvPr>
            <p:cNvCxnSpPr/>
            <p:nvPr/>
          </p:nvCxnSpPr>
          <p:spPr>
            <a:xfrm>
              <a:off x="2195736" y="2628404"/>
              <a:ext cx="432048" cy="0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23" name="矩形 122">
              <a:extLst>
                <a:ext uri="{FF2B5EF4-FFF2-40B4-BE49-F238E27FC236}">
                  <a16:creationId xmlns:a16="http://schemas.microsoft.com/office/drawing/2014/main" id="{EB368C2D-86D8-41ED-AA2A-40BF38C0C79F}"/>
                </a:ext>
              </a:extLst>
            </p:cNvPr>
            <p:cNvSpPr/>
            <p:nvPr/>
          </p:nvSpPr>
          <p:spPr>
            <a:xfrm>
              <a:off x="2627784" y="2001540"/>
              <a:ext cx="576064" cy="1296144"/>
            </a:xfrm>
            <a:prstGeom prst="rect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实验设计</a:t>
              </a:r>
            </a:p>
          </p:txBody>
        </p:sp>
      </p:grpSp>
      <p:grpSp>
        <p:nvGrpSpPr>
          <p:cNvPr id="124" name="组合 125">
            <a:extLst>
              <a:ext uri="{FF2B5EF4-FFF2-40B4-BE49-F238E27FC236}">
                <a16:creationId xmlns:a16="http://schemas.microsoft.com/office/drawing/2014/main" id="{ACB1BA71-8152-4E6A-8B82-C73F0C893D70}"/>
              </a:ext>
            </a:extLst>
          </p:cNvPr>
          <p:cNvGrpSpPr/>
          <p:nvPr/>
        </p:nvGrpSpPr>
        <p:grpSpPr>
          <a:xfrm>
            <a:off x="4271798" y="2350832"/>
            <a:ext cx="5088565" cy="1321544"/>
            <a:chOff x="3203848" y="2001540"/>
            <a:chExt cx="3816424" cy="1321544"/>
          </a:xfrm>
        </p:grpSpPr>
        <p:sp>
          <p:nvSpPr>
            <p:cNvPr id="125" name="矩形 124">
              <a:extLst>
                <a:ext uri="{FF2B5EF4-FFF2-40B4-BE49-F238E27FC236}">
                  <a16:creationId xmlns:a16="http://schemas.microsoft.com/office/drawing/2014/main" id="{8C13259D-5B95-4DBE-92FB-00794D8DD00C}"/>
                </a:ext>
              </a:extLst>
            </p:cNvPr>
            <p:cNvSpPr/>
            <p:nvPr/>
          </p:nvSpPr>
          <p:spPr>
            <a:xfrm>
              <a:off x="3635896" y="2026940"/>
              <a:ext cx="3384376" cy="1296144"/>
            </a:xfrm>
            <a:prstGeom prst="rect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grpSp>
          <p:nvGrpSpPr>
            <p:cNvPr id="126" name="组合 122">
              <a:extLst>
                <a:ext uri="{FF2B5EF4-FFF2-40B4-BE49-F238E27FC236}">
                  <a16:creationId xmlns:a16="http://schemas.microsoft.com/office/drawing/2014/main" id="{DCF025E2-062A-49A9-A734-9AAD8EF18D08}"/>
                </a:ext>
              </a:extLst>
            </p:cNvPr>
            <p:cNvGrpSpPr/>
            <p:nvPr/>
          </p:nvGrpSpPr>
          <p:grpSpPr>
            <a:xfrm>
              <a:off x="3203848" y="2001540"/>
              <a:ext cx="3816424" cy="1321544"/>
              <a:chOff x="3203848" y="2001540"/>
              <a:chExt cx="3816424" cy="1321544"/>
            </a:xfrm>
          </p:grpSpPr>
          <p:cxnSp>
            <p:nvCxnSpPr>
              <p:cNvPr id="127" name="直接箭头连接符 126">
                <a:extLst>
                  <a:ext uri="{FF2B5EF4-FFF2-40B4-BE49-F238E27FC236}">
                    <a16:creationId xmlns:a16="http://schemas.microsoft.com/office/drawing/2014/main" id="{06DBBC64-D3B8-4B5D-ACB7-9B22F8ED933E}"/>
                  </a:ext>
                </a:extLst>
              </p:cNvPr>
              <p:cNvCxnSpPr/>
              <p:nvPr/>
            </p:nvCxnSpPr>
            <p:spPr>
              <a:xfrm>
                <a:off x="3203848" y="2628404"/>
                <a:ext cx="432048" cy="0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FFFF">
                    <a:lumMod val="50000"/>
                  </a:srgbClr>
                </a:solidFill>
                <a:prstDash val="solid"/>
                <a:miter lim="800000"/>
                <a:tailEnd type="triangle" w="med" len="lg"/>
              </a:ln>
              <a:effectLst/>
            </p:spPr>
          </p:cxnSp>
          <p:sp>
            <p:nvSpPr>
              <p:cNvPr id="128" name="矩形 127">
                <a:extLst>
                  <a:ext uri="{FF2B5EF4-FFF2-40B4-BE49-F238E27FC236}">
                    <a16:creationId xmlns:a16="http://schemas.microsoft.com/office/drawing/2014/main" id="{91592BBA-B3CD-4265-85CD-0D06A7DB6E56}"/>
                  </a:ext>
                </a:extLst>
              </p:cNvPr>
              <p:cNvSpPr/>
              <p:nvPr/>
            </p:nvSpPr>
            <p:spPr>
              <a:xfrm>
                <a:off x="3635896" y="2001540"/>
                <a:ext cx="3384376" cy="360040"/>
              </a:xfrm>
              <a:prstGeom prst="rect">
                <a:avLst/>
              </a:prstGeom>
              <a:solidFill>
                <a:srgbClr val="033E78"/>
              </a:solidFill>
              <a:ln w="12700" cap="flat" cmpd="sng" algn="ctr">
                <a:solidFill>
                  <a:srgbClr val="033E78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实验执行</a:t>
                </a:r>
              </a:p>
            </p:txBody>
          </p:sp>
          <p:grpSp>
            <p:nvGrpSpPr>
              <p:cNvPr id="129" name="组合 186">
                <a:extLst>
                  <a:ext uri="{FF2B5EF4-FFF2-40B4-BE49-F238E27FC236}">
                    <a16:creationId xmlns:a16="http://schemas.microsoft.com/office/drawing/2014/main" id="{41B1E495-AED1-4F45-B6FF-9A2FB37B0CF8}"/>
                  </a:ext>
                </a:extLst>
              </p:cNvPr>
              <p:cNvGrpSpPr/>
              <p:nvPr/>
            </p:nvGrpSpPr>
            <p:grpSpPr>
              <a:xfrm>
                <a:off x="3635896" y="2747020"/>
                <a:ext cx="3384376" cy="576064"/>
                <a:chOff x="3635896" y="2747020"/>
                <a:chExt cx="3384376" cy="576064"/>
              </a:xfrm>
            </p:grpSpPr>
            <p:sp>
              <p:nvSpPr>
                <p:cNvPr id="130" name="矩形 129">
                  <a:extLst>
                    <a:ext uri="{FF2B5EF4-FFF2-40B4-BE49-F238E27FC236}">
                      <a16:creationId xmlns:a16="http://schemas.microsoft.com/office/drawing/2014/main" id="{96949577-B316-4334-9FF6-C830BDDF3086}"/>
                    </a:ext>
                  </a:extLst>
                </p:cNvPr>
                <p:cNvSpPr/>
                <p:nvPr/>
              </p:nvSpPr>
              <p:spPr>
                <a:xfrm>
                  <a:off x="3635896" y="2747020"/>
                  <a:ext cx="864096" cy="576064"/>
                </a:xfrm>
                <a:prstGeom prst="rect">
                  <a:avLst/>
                </a:prstGeom>
                <a:solidFill>
                  <a:srgbClr val="44546A">
                    <a:lumMod val="50000"/>
                  </a:srgbClr>
                </a:solidFill>
                <a:ln w="12700" cap="flat" cmpd="sng" algn="ctr">
                  <a:solidFill>
                    <a:srgbClr val="033E7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微软雅黑" pitchFamily="34" charset="-122"/>
                      <a:ea typeface="微软雅黑" pitchFamily="34" charset="-122"/>
                      <a:cs typeface="Times New Roman" pitchFamily="18" charset="0"/>
                    </a:rPr>
                    <a:t>配方</a:t>
                  </a:r>
                </a:p>
              </p:txBody>
            </p:sp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99FB93B7-A5FA-4497-A8D7-C5189BA2961A}"/>
                    </a:ext>
                  </a:extLst>
                </p:cNvPr>
                <p:cNvSpPr/>
                <p:nvPr/>
              </p:nvSpPr>
              <p:spPr>
                <a:xfrm>
                  <a:off x="4499992" y="2747020"/>
                  <a:ext cx="864096" cy="576064"/>
                </a:xfrm>
                <a:prstGeom prst="rect">
                  <a:avLst/>
                </a:prstGeom>
                <a:solidFill>
                  <a:srgbClr val="033E78">
                    <a:lumMod val="50000"/>
                  </a:srgbClr>
                </a:solidFill>
                <a:ln w="12700" cap="flat" cmpd="sng" algn="ctr">
                  <a:solidFill>
                    <a:srgbClr val="033E7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微软雅黑" pitchFamily="34" charset="-122"/>
                      <a:ea typeface="微软雅黑" pitchFamily="34" charset="-122"/>
                      <a:cs typeface="Times New Roman" pitchFamily="18" charset="0"/>
                    </a:rPr>
                    <a:t>工艺</a:t>
                  </a:r>
                </a:p>
              </p:txBody>
            </p:sp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1B08EB53-58C7-4CD1-B13F-7740C3386B74}"/>
                    </a:ext>
                  </a:extLst>
                </p:cNvPr>
                <p:cNvSpPr/>
                <p:nvPr/>
              </p:nvSpPr>
              <p:spPr>
                <a:xfrm>
                  <a:off x="5364088" y="2747020"/>
                  <a:ext cx="864096" cy="576064"/>
                </a:xfrm>
                <a:prstGeom prst="rect">
                  <a:avLst/>
                </a:prstGeom>
                <a:solidFill>
                  <a:srgbClr val="033E78">
                    <a:lumMod val="50000"/>
                  </a:srgbClr>
                </a:solidFill>
                <a:ln w="12700" cap="flat" cmpd="sng" algn="ctr">
                  <a:solidFill>
                    <a:srgbClr val="033E7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微软雅黑" pitchFamily="34" charset="-122"/>
                      <a:ea typeface="微软雅黑" pitchFamily="34" charset="-122"/>
                      <a:cs typeface="Times New Roman" pitchFamily="18" charset="0"/>
                    </a:rPr>
                    <a:t>表征</a:t>
                  </a:r>
                </a:p>
              </p:txBody>
            </p:sp>
            <p:sp>
              <p:nvSpPr>
                <p:cNvPr id="133" name="矩形 132">
                  <a:extLst>
                    <a:ext uri="{FF2B5EF4-FFF2-40B4-BE49-F238E27FC236}">
                      <a16:creationId xmlns:a16="http://schemas.microsoft.com/office/drawing/2014/main" id="{12E64247-387C-43AF-8791-DBDB74DBFF7E}"/>
                    </a:ext>
                  </a:extLst>
                </p:cNvPr>
                <p:cNvSpPr/>
                <p:nvPr/>
              </p:nvSpPr>
              <p:spPr>
                <a:xfrm>
                  <a:off x="6156176" y="2747020"/>
                  <a:ext cx="864096" cy="576064"/>
                </a:xfrm>
                <a:prstGeom prst="rect">
                  <a:avLst/>
                </a:prstGeom>
                <a:solidFill>
                  <a:srgbClr val="800000"/>
                </a:solidFill>
                <a:ln w="12700" cap="flat" cmpd="sng" algn="ctr">
                  <a:solidFill>
                    <a:srgbClr val="033E78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微软雅黑" pitchFamily="34" charset="-122"/>
                      <a:ea typeface="微软雅黑" pitchFamily="34" charset="-122"/>
                      <a:cs typeface="Arial Unicode MS" pitchFamily="34" charset="-122"/>
                    </a:rPr>
                    <a:t>评价</a:t>
                  </a:r>
                </a:p>
              </p:txBody>
            </p:sp>
          </p:grpSp>
        </p:grpSp>
      </p:grpSp>
      <p:grpSp>
        <p:nvGrpSpPr>
          <p:cNvPr id="134" name="组合 108">
            <a:extLst>
              <a:ext uri="{FF2B5EF4-FFF2-40B4-BE49-F238E27FC236}">
                <a16:creationId xmlns:a16="http://schemas.microsoft.com/office/drawing/2014/main" id="{7AB15F53-1151-4035-9D24-843AA559C2A9}"/>
              </a:ext>
            </a:extLst>
          </p:cNvPr>
          <p:cNvGrpSpPr/>
          <p:nvPr/>
        </p:nvGrpSpPr>
        <p:grpSpPr>
          <a:xfrm>
            <a:off x="527382" y="1125300"/>
            <a:ext cx="2016225" cy="1247960"/>
            <a:chOff x="395536" y="788707"/>
            <a:chExt cx="1512169" cy="1247960"/>
          </a:xfrm>
        </p:grpSpPr>
        <p:grpSp>
          <p:nvGrpSpPr>
            <p:cNvPr id="135" name="组合 5">
              <a:extLst>
                <a:ext uri="{FF2B5EF4-FFF2-40B4-BE49-F238E27FC236}">
                  <a16:creationId xmlns:a16="http://schemas.microsoft.com/office/drawing/2014/main" id="{6E2B0B6B-CAFC-4AD9-A2E2-0408B5C2B408}"/>
                </a:ext>
              </a:extLst>
            </p:cNvPr>
            <p:cNvGrpSpPr/>
            <p:nvPr/>
          </p:nvGrpSpPr>
          <p:grpSpPr>
            <a:xfrm>
              <a:off x="395536" y="788707"/>
              <a:ext cx="504056" cy="1094217"/>
              <a:chOff x="395536" y="966631"/>
              <a:chExt cx="504056" cy="1094217"/>
            </a:xfrm>
          </p:grpSpPr>
          <p:pic>
            <p:nvPicPr>
              <p:cNvPr id="138" name="Picture 4" descr="http://t1.baidu.com/it/u=3796328393,1727002547&amp;fm=90&amp;gp=0.jpg">
                <a:extLst>
                  <a:ext uri="{FF2B5EF4-FFF2-40B4-BE49-F238E27FC236}">
                    <a16:creationId xmlns:a16="http://schemas.microsoft.com/office/drawing/2014/main" id="{C9370E3B-84EE-497B-9385-06540DD6C4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395536" y="1556792"/>
                <a:ext cx="499120" cy="499120"/>
              </a:xfrm>
              <a:prstGeom prst="rect">
                <a:avLst/>
              </a:prstGeom>
              <a:noFill/>
            </p:spPr>
          </p:pic>
          <p:sp>
            <p:nvSpPr>
              <p:cNvPr id="139" name="矩形 138">
                <a:extLst>
                  <a:ext uri="{FF2B5EF4-FFF2-40B4-BE49-F238E27FC236}">
                    <a16:creationId xmlns:a16="http://schemas.microsoft.com/office/drawing/2014/main" id="{2DFF582D-D131-44B1-A5B3-65CBF75FC98D}"/>
                  </a:ext>
                </a:extLst>
              </p:cNvPr>
              <p:cNvSpPr/>
              <p:nvPr/>
            </p:nvSpPr>
            <p:spPr>
              <a:xfrm>
                <a:off x="395536" y="966631"/>
                <a:ext cx="504056" cy="1094217"/>
              </a:xfrm>
              <a:prstGeom prst="rect">
                <a:avLst/>
              </a:prstGeom>
              <a:noFill/>
              <a:ln w="38100" cap="flat" cmpd="sng" algn="ctr">
                <a:solidFill>
                  <a:srgbClr val="C00000"/>
                </a:solidFill>
                <a:prstDash val="solid"/>
                <a:miter lim="800000"/>
              </a:ln>
              <a:effectLst/>
            </p:spPr>
            <p:txBody>
              <a:bodyPr tIns="108000" rtlCol="0" anchor="t" anchorCtr="0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基础模块</a:t>
                </a:r>
              </a:p>
            </p:txBody>
          </p:sp>
        </p:grpSp>
        <p:cxnSp>
          <p:nvCxnSpPr>
            <p:cNvPr id="136" name="形状 33">
              <a:extLst>
                <a:ext uri="{FF2B5EF4-FFF2-40B4-BE49-F238E27FC236}">
                  <a16:creationId xmlns:a16="http://schemas.microsoft.com/office/drawing/2014/main" id="{E48B2D7A-EFAE-421F-BF9B-6ABE2D977071}"/>
                </a:ext>
              </a:extLst>
            </p:cNvPr>
            <p:cNvCxnSpPr>
              <a:stCxn id="139" idx="3"/>
              <a:endCxn id="116" idx="0"/>
            </p:cNvCxnSpPr>
            <p:nvPr/>
          </p:nvCxnSpPr>
          <p:spPr>
            <a:xfrm>
              <a:off x="899592" y="1335816"/>
              <a:ext cx="1008113" cy="700851"/>
            </a:xfrm>
            <a:prstGeom prst="bentConnector2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37" name="TextBox 35">
              <a:extLst>
                <a:ext uri="{FF2B5EF4-FFF2-40B4-BE49-F238E27FC236}">
                  <a16:creationId xmlns:a16="http://schemas.microsoft.com/office/drawing/2014/main" id="{676594AC-95A7-4807-BE46-EAD320EC4819}"/>
                </a:ext>
              </a:extLst>
            </p:cNvPr>
            <p:cNvSpPr txBox="1"/>
            <p:nvPr/>
          </p:nvSpPr>
          <p:spPr>
            <a:xfrm>
              <a:off x="924992" y="980728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人员信息</a:t>
              </a:r>
            </a:p>
          </p:txBody>
        </p:sp>
      </p:grpSp>
      <p:grpSp>
        <p:nvGrpSpPr>
          <p:cNvPr id="140" name="组合 129">
            <a:extLst>
              <a:ext uri="{FF2B5EF4-FFF2-40B4-BE49-F238E27FC236}">
                <a16:creationId xmlns:a16="http://schemas.microsoft.com/office/drawing/2014/main" id="{3BB3973E-A26A-49D2-9FB6-123202A39EE9}"/>
              </a:ext>
            </a:extLst>
          </p:cNvPr>
          <p:cNvGrpSpPr/>
          <p:nvPr/>
        </p:nvGrpSpPr>
        <p:grpSpPr>
          <a:xfrm>
            <a:off x="4727848" y="864065"/>
            <a:ext cx="3966012" cy="1499468"/>
            <a:chOff x="3554017" y="527472"/>
            <a:chExt cx="2966391" cy="1499468"/>
          </a:xfrm>
        </p:grpSpPr>
        <p:cxnSp>
          <p:nvCxnSpPr>
            <p:cNvPr id="141" name="肘形连接符 37">
              <a:extLst>
                <a:ext uri="{FF2B5EF4-FFF2-40B4-BE49-F238E27FC236}">
                  <a16:creationId xmlns:a16="http://schemas.microsoft.com/office/drawing/2014/main" id="{FE9167C4-ACB4-4189-9813-1F197B89FF29}"/>
                </a:ext>
              </a:extLst>
            </p:cNvPr>
            <p:cNvCxnSpPr/>
            <p:nvPr/>
          </p:nvCxnSpPr>
          <p:spPr>
            <a:xfrm rot="16200000" flipV="1">
              <a:off x="4247964" y="1414872"/>
              <a:ext cx="648072" cy="576064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42" name="肘形连接符 53">
              <a:extLst>
                <a:ext uri="{FF2B5EF4-FFF2-40B4-BE49-F238E27FC236}">
                  <a16:creationId xmlns:a16="http://schemas.microsoft.com/office/drawing/2014/main" id="{A4A676DB-452D-4A5A-B4AB-2CA609520A61}"/>
                </a:ext>
              </a:extLst>
            </p:cNvPr>
            <p:cNvCxnSpPr/>
            <p:nvPr/>
          </p:nvCxnSpPr>
          <p:spPr>
            <a:xfrm rot="5400000">
              <a:off x="5741082" y="1408522"/>
              <a:ext cx="635372" cy="576064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grpSp>
          <p:nvGrpSpPr>
            <p:cNvPr id="143" name="组合 123">
              <a:extLst>
                <a:ext uri="{FF2B5EF4-FFF2-40B4-BE49-F238E27FC236}">
                  <a16:creationId xmlns:a16="http://schemas.microsoft.com/office/drawing/2014/main" id="{D8C858A7-763D-4C20-8A03-1D6D375334E6}"/>
                </a:ext>
              </a:extLst>
            </p:cNvPr>
            <p:cNvGrpSpPr/>
            <p:nvPr/>
          </p:nvGrpSpPr>
          <p:grpSpPr>
            <a:xfrm>
              <a:off x="3554017" y="527472"/>
              <a:ext cx="2966391" cy="1460927"/>
              <a:chOff x="3554017" y="527472"/>
              <a:chExt cx="2966391" cy="1460927"/>
            </a:xfrm>
          </p:grpSpPr>
          <p:sp>
            <p:nvSpPr>
              <p:cNvPr id="144" name="矩形 143">
                <a:extLst>
                  <a:ext uri="{FF2B5EF4-FFF2-40B4-BE49-F238E27FC236}">
                    <a16:creationId xmlns:a16="http://schemas.microsoft.com/office/drawing/2014/main" id="{1EFBC045-2D48-484D-BD20-BA025A232763}"/>
                  </a:ext>
                </a:extLst>
              </p:cNvPr>
              <p:cNvSpPr/>
              <p:nvPr/>
            </p:nvSpPr>
            <p:spPr>
              <a:xfrm>
                <a:off x="4106044" y="527472"/>
                <a:ext cx="360040" cy="864096"/>
              </a:xfrm>
              <a:prstGeom prst="rect">
                <a:avLst/>
              </a:prstGeom>
              <a:noFill/>
              <a:ln w="38100" cap="flat" cmpd="sng" algn="ctr">
                <a:solidFill>
                  <a:srgbClr val="033E78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样品登记</a:t>
                </a:r>
              </a:p>
            </p:txBody>
          </p:sp>
          <p:sp>
            <p:nvSpPr>
              <p:cNvPr id="145" name="矩形 144">
                <a:extLst>
                  <a:ext uri="{FF2B5EF4-FFF2-40B4-BE49-F238E27FC236}">
                    <a16:creationId xmlns:a16="http://schemas.microsoft.com/office/drawing/2014/main" id="{F469DC3C-9E13-4C3F-83EF-22CD66BC3FCF}"/>
                  </a:ext>
                </a:extLst>
              </p:cNvPr>
              <p:cNvSpPr/>
              <p:nvPr/>
            </p:nvSpPr>
            <p:spPr>
              <a:xfrm>
                <a:off x="4788024" y="527472"/>
                <a:ext cx="360040" cy="864096"/>
              </a:xfrm>
              <a:prstGeom prst="rect">
                <a:avLst/>
              </a:prstGeom>
              <a:noFill/>
              <a:ln w="38100" cap="flat" cmpd="sng" algn="ctr">
                <a:solidFill>
                  <a:srgbClr val="033E78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任务分配</a:t>
                </a:r>
              </a:p>
            </p:txBody>
          </p:sp>
          <p:sp>
            <p:nvSpPr>
              <p:cNvPr id="146" name="矩形 145">
                <a:extLst>
                  <a:ext uri="{FF2B5EF4-FFF2-40B4-BE49-F238E27FC236}">
                    <a16:creationId xmlns:a16="http://schemas.microsoft.com/office/drawing/2014/main" id="{B98901B1-85A7-442A-8833-ED02872E954B}"/>
                  </a:ext>
                </a:extLst>
              </p:cNvPr>
              <p:cNvSpPr/>
              <p:nvPr/>
            </p:nvSpPr>
            <p:spPr>
              <a:xfrm>
                <a:off x="5486896" y="527472"/>
                <a:ext cx="360040" cy="864096"/>
              </a:xfrm>
              <a:prstGeom prst="rect">
                <a:avLst/>
              </a:prstGeom>
              <a:noFill/>
              <a:ln w="38100" cap="flat" cmpd="sng" algn="ctr">
                <a:solidFill>
                  <a:srgbClr val="033E78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实验分析</a:t>
                </a:r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E20F1883-B68B-4EB1-81E5-58D3832BA0E8}"/>
                  </a:ext>
                </a:extLst>
              </p:cNvPr>
              <p:cNvSpPr/>
              <p:nvPr/>
            </p:nvSpPr>
            <p:spPr>
              <a:xfrm>
                <a:off x="6160368" y="527472"/>
                <a:ext cx="360040" cy="864096"/>
              </a:xfrm>
              <a:prstGeom prst="rect">
                <a:avLst/>
              </a:prstGeom>
              <a:noFill/>
              <a:ln w="38100" cap="flat" cmpd="sng" algn="ctr">
                <a:solidFill>
                  <a:srgbClr val="033E78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结果审核</a:t>
                </a:r>
              </a:p>
            </p:txBody>
          </p:sp>
          <p:sp>
            <p:nvSpPr>
              <p:cNvPr id="148" name="TextBox 59">
                <a:extLst>
                  <a:ext uri="{FF2B5EF4-FFF2-40B4-BE49-F238E27FC236}">
                    <a16:creationId xmlns:a16="http://schemas.microsoft.com/office/drawing/2014/main" id="{C0BF490A-4091-474D-81CB-7181BB3AF1C0}"/>
                  </a:ext>
                </a:extLst>
              </p:cNvPr>
              <p:cNvSpPr txBox="1"/>
              <p:nvPr/>
            </p:nvSpPr>
            <p:spPr>
              <a:xfrm>
                <a:off x="4209013" y="1364770"/>
                <a:ext cx="63863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样品信息</a:t>
                </a:r>
              </a:p>
            </p:txBody>
          </p:sp>
          <p:sp>
            <p:nvSpPr>
              <p:cNvPr id="149" name="TextBox 60">
                <a:extLst>
                  <a:ext uri="{FF2B5EF4-FFF2-40B4-BE49-F238E27FC236}">
                    <a16:creationId xmlns:a16="http://schemas.microsoft.com/office/drawing/2014/main" id="{3EDE5EA9-E441-4899-84F3-2911B2575D70}"/>
                  </a:ext>
                </a:extLst>
              </p:cNvPr>
              <p:cNvSpPr txBox="1"/>
              <p:nvPr/>
            </p:nvSpPr>
            <p:spPr>
              <a:xfrm>
                <a:off x="4186560" y="1696011"/>
                <a:ext cx="63863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自动传递</a:t>
                </a:r>
              </a:p>
            </p:txBody>
          </p:sp>
          <p:sp>
            <p:nvSpPr>
              <p:cNvPr id="150" name="TextBox 61">
                <a:extLst>
                  <a:ext uri="{FF2B5EF4-FFF2-40B4-BE49-F238E27FC236}">
                    <a16:creationId xmlns:a16="http://schemas.microsoft.com/office/drawing/2014/main" id="{4D282399-FFA4-44BE-ADED-1F240C874591}"/>
                  </a:ext>
                </a:extLst>
              </p:cNvPr>
              <p:cNvSpPr txBox="1"/>
              <p:nvPr/>
            </p:nvSpPr>
            <p:spPr>
              <a:xfrm>
                <a:off x="5643612" y="1364770"/>
                <a:ext cx="63863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结果返回</a:t>
                </a:r>
              </a:p>
            </p:txBody>
          </p:sp>
          <p:cxnSp>
            <p:nvCxnSpPr>
              <p:cNvPr id="151" name="直接箭头连接符 150">
                <a:extLst>
                  <a:ext uri="{FF2B5EF4-FFF2-40B4-BE49-F238E27FC236}">
                    <a16:creationId xmlns:a16="http://schemas.microsoft.com/office/drawing/2014/main" id="{C0483C86-1395-4236-B93C-5C0AFA173C31}"/>
                  </a:ext>
                </a:extLst>
              </p:cNvPr>
              <p:cNvCxnSpPr/>
              <p:nvPr/>
            </p:nvCxnSpPr>
            <p:spPr>
              <a:xfrm>
                <a:off x="4453384" y="972220"/>
                <a:ext cx="360040" cy="0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FFFF">
                    <a:lumMod val="50000"/>
                  </a:srgbClr>
                </a:solidFill>
                <a:prstDash val="solid"/>
                <a:miter lim="800000"/>
                <a:tailEnd type="triangle" w="med" len="lg"/>
              </a:ln>
              <a:effectLst/>
            </p:spPr>
          </p:cxnSp>
          <p:cxnSp>
            <p:nvCxnSpPr>
              <p:cNvPr id="152" name="直接箭头连接符 151">
                <a:extLst>
                  <a:ext uri="{FF2B5EF4-FFF2-40B4-BE49-F238E27FC236}">
                    <a16:creationId xmlns:a16="http://schemas.microsoft.com/office/drawing/2014/main" id="{91741D9C-ADD4-45B1-B4E5-DDE2CB175C89}"/>
                  </a:ext>
                </a:extLst>
              </p:cNvPr>
              <p:cNvCxnSpPr/>
              <p:nvPr/>
            </p:nvCxnSpPr>
            <p:spPr>
              <a:xfrm>
                <a:off x="5160764" y="980728"/>
                <a:ext cx="360040" cy="0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FFFF">
                    <a:lumMod val="50000"/>
                  </a:srgbClr>
                </a:solidFill>
                <a:prstDash val="solid"/>
                <a:miter lim="800000"/>
                <a:tailEnd type="triangle" w="med" len="lg"/>
              </a:ln>
              <a:effectLst/>
            </p:spPr>
          </p:cxnSp>
          <p:cxnSp>
            <p:nvCxnSpPr>
              <p:cNvPr id="153" name="直接箭头连接符 152">
                <a:extLst>
                  <a:ext uri="{FF2B5EF4-FFF2-40B4-BE49-F238E27FC236}">
                    <a16:creationId xmlns:a16="http://schemas.microsoft.com/office/drawing/2014/main" id="{2C4D13CC-96F9-4062-ACE1-E13BA29622C2}"/>
                  </a:ext>
                </a:extLst>
              </p:cNvPr>
              <p:cNvCxnSpPr/>
              <p:nvPr/>
            </p:nvCxnSpPr>
            <p:spPr>
              <a:xfrm>
                <a:off x="5825728" y="984920"/>
                <a:ext cx="360040" cy="0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FFFF">
                    <a:lumMod val="50000"/>
                  </a:srgbClr>
                </a:solidFill>
                <a:prstDash val="solid"/>
                <a:miter lim="800000"/>
                <a:tailEnd type="triangle" w="med" len="lg"/>
              </a:ln>
              <a:effectLst/>
            </p:spPr>
          </p:cxnSp>
          <p:sp>
            <p:nvSpPr>
              <p:cNvPr id="154" name="TextBox 66">
                <a:extLst>
                  <a:ext uri="{FF2B5EF4-FFF2-40B4-BE49-F238E27FC236}">
                    <a16:creationId xmlns:a16="http://schemas.microsoft.com/office/drawing/2014/main" id="{CD38A703-96A0-4F0F-B4C3-1FA7A25A7071}"/>
                  </a:ext>
                </a:extLst>
              </p:cNvPr>
              <p:cNvSpPr txBox="1"/>
              <p:nvPr/>
            </p:nvSpPr>
            <p:spPr>
              <a:xfrm>
                <a:off x="3554017" y="595419"/>
                <a:ext cx="53578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Times New Roman" pitchFamily="18" charset="0"/>
                    <a:ea typeface="微软雅黑" pitchFamily="34" charset="-122"/>
                    <a:cs typeface="Times New Roman" pitchFamily="18" charset="0"/>
                  </a:rPr>
                  <a:t>LIMS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33E78"/>
                    </a:solidFill>
                    <a:effectLst/>
                    <a:uLnTx/>
                    <a:uFillTx/>
                    <a:latin typeface="Times New Roman" pitchFamily="18" charset="0"/>
                    <a:ea typeface="微软雅黑" pitchFamily="34" charset="-122"/>
                    <a:cs typeface="Times New Roman" pitchFamily="18" charset="0"/>
                  </a:rPr>
                  <a:t>测试任务管理</a:t>
                </a:r>
              </a:p>
            </p:txBody>
          </p:sp>
        </p:grpSp>
      </p:grpSp>
      <p:sp>
        <p:nvSpPr>
          <p:cNvPr id="155" name="矩形 154">
            <a:extLst>
              <a:ext uri="{FF2B5EF4-FFF2-40B4-BE49-F238E27FC236}">
                <a16:creationId xmlns:a16="http://schemas.microsoft.com/office/drawing/2014/main" id="{1261ED00-48E4-45E2-82BC-E4EE41912E74}"/>
              </a:ext>
            </a:extLst>
          </p:cNvPr>
          <p:cNvSpPr/>
          <p:nvPr/>
        </p:nvSpPr>
        <p:spPr>
          <a:xfrm>
            <a:off x="2272507" y="4667788"/>
            <a:ext cx="7183867" cy="334640"/>
          </a:xfrm>
          <a:prstGeom prst="rect">
            <a:avLst/>
          </a:prstGeom>
          <a:solidFill>
            <a:srgbClr val="000000">
              <a:lumMod val="50000"/>
              <a:lumOff val="50000"/>
            </a:srgbClr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6" name="TextBox 92">
            <a:extLst>
              <a:ext uri="{FF2B5EF4-FFF2-40B4-BE49-F238E27FC236}">
                <a16:creationId xmlns:a16="http://schemas.microsoft.com/office/drawing/2014/main" id="{71069DAF-286E-4598-B41B-93A0CB4BDC3B}"/>
              </a:ext>
            </a:extLst>
          </p:cNvPr>
          <p:cNvSpPr txBox="1"/>
          <p:nvPr/>
        </p:nvSpPr>
        <p:spPr>
          <a:xfrm>
            <a:off x="5032779" y="4581684"/>
            <a:ext cx="1708154" cy="415494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9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原始实验数据</a:t>
            </a:r>
          </a:p>
        </p:txBody>
      </p:sp>
      <p:grpSp>
        <p:nvGrpSpPr>
          <p:cNvPr id="157" name="组合 131">
            <a:extLst>
              <a:ext uri="{FF2B5EF4-FFF2-40B4-BE49-F238E27FC236}">
                <a16:creationId xmlns:a16="http://schemas.microsoft.com/office/drawing/2014/main" id="{1CDC9987-9B59-40EE-BF53-343D6EEE1584}"/>
              </a:ext>
            </a:extLst>
          </p:cNvPr>
          <p:cNvGrpSpPr/>
          <p:nvPr/>
        </p:nvGrpSpPr>
        <p:grpSpPr>
          <a:xfrm>
            <a:off x="2255573" y="3659677"/>
            <a:ext cx="7200800" cy="1618084"/>
            <a:chOff x="1691680" y="3323084"/>
            <a:chExt cx="5400600" cy="1618084"/>
          </a:xfrm>
        </p:grpSpPr>
        <p:sp>
          <p:nvSpPr>
            <p:cNvPr id="158" name="矩形 157">
              <a:extLst>
                <a:ext uri="{FF2B5EF4-FFF2-40B4-BE49-F238E27FC236}">
                  <a16:creationId xmlns:a16="http://schemas.microsoft.com/office/drawing/2014/main" id="{9EF791A0-A32F-416E-9122-E379E3364A18}"/>
                </a:ext>
              </a:extLst>
            </p:cNvPr>
            <p:cNvSpPr/>
            <p:nvPr/>
          </p:nvSpPr>
          <p:spPr>
            <a:xfrm>
              <a:off x="1691680" y="3611116"/>
              <a:ext cx="5400600" cy="1330052"/>
            </a:xfrm>
            <a:prstGeom prst="rect">
              <a:avLst/>
            </a:prstGeom>
            <a:noFill/>
            <a:ln w="381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9" name="圆柱形 86">
              <a:extLst>
                <a:ext uri="{FF2B5EF4-FFF2-40B4-BE49-F238E27FC236}">
                  <a16:creationId xmlns:a16="http://schemas.microsoft.com/office/drawing/2014/main" id="{E195EC7F-31FC-4D3E-BFA4-0D9478E7BD56}"/>
                </a:ext>
              </a:extLst>
            </p:cNvPr>
            <p:cNvSpPr/>
            <p:nvPr/>
          </p:nvSpPr>
          <p:spPr>
            <a:xfrm>
              <a:off x="1835696" y="3657724"/>
              <a:ext cx="576064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项目信息</a:t>
              </a:r>
            </a:p>
          </p:txBody>
        </p:sp>
        <p:sp>
          <p:nvSpPr>
            <p:cNvPr id="160" name="圆柱形 87">
              <a:extLst>
                <a:ext uri="{FF2B5EF4-FFF2-40B4-BE49-F238E27FC236}">
                  <a16:creationId xmlns:a16="http://schemas.microsoft.com/office/drawing/2014/main" id="{B52AC322-5C7D-4A27-B826-3DC32C7A7C2E}"/>
                </a:ext>
              </a:extLst>
            </p:cNvPr>
            <p:cNvSpPr/>
            <p:nvPr/>
          </p:nvSpPr>
          <p:spPr>
            <a:xfrm>
              <a:off x="2555776" y="3657724"/>
              <a:ext cx="576064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文献背景</a:t>
              </a:r>
            </a:p>
          </p:txBody>
        </p:sp>
        <p:sp>
          <p:nvSpPr>
            <p:cNvPr id="161" name="圆柱形 88">
              <a:extLst>
                <a:ext uri="{FF2B5EF4-FFF2-40B4-BE49-F238E27FC236}">
                  <a16:creationId xmlns:a16="http://schemas.microsoft.com/office/drawing/2014/main" id="{28939F71-86BE-41A1-BB69-A311C88DFA46}"/>
                </a:ext>
              </a:extLst>
            </p:cNvPr>
            <p:cNvSpPr/>
            <p:nvPr/>
          </p:nvSpPr>
          <p:spPr>
            <a:xfrm>
              <a:off x="3288556" y="3657724"/>
              <a:ext cx="707380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配方库</a:t>
              </a:r>
            </a:p>
          </p:txBody>
        </p:sp>
        <p:sp>
          <p:nvSpPr>
            <p:cNvPr id="162" name="圆柱形 89">
              <a:extLst>
                <a:ext uri="{FF2B5EF4-FFF2-40B4-BE49-F238E27FC236}">
                  <a16:creationId xmlns:a16="http://schemas.microsoft.com/office/drawing/2014/main" id="{57557E48-403D-46DA-891E-AEF66ADC983F}"/>
                </a:ext>
              </a:extLst>
            </p:cNvPr>
            <p:cNvSpPr/>
            <p:nvPr/>
          </p:nvSpPr>
          <p:spPr>
            <a:xfrm>
              <a:off x="4139952" y="3657724"/>
              <a:ext cx="720080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仪器库</a:t>
              </a:r>
            </a:p>
          </p:txBody>
        </p:sp>
        <p:sp>
          <p:nvSpPr>
            <p:cNvPr id="163" name="圆柱形 90">
              <a:extLst>
                <a:ext uri="{FF2B5EF4-FFF2-40B4-BE49-F238E27FC236}">
                  <a16:creationId xmlns:a16="http://schemas.microsoft.com/office/drawing/2014/main" id="{ACEDB7F2-163D-4D5D-B363-AD53D9DF4807}"/>
                </a:ext>
              </a:extLst>
            </p:cNvPr>
            <p:cNvSpPr/>
            <p:nvPr/>
          </p:nvSpPr>
          <p:spPr>
            <a:xfrm>
              <a:off x="5004048" y="3657724"/>
              <a:ext cx="1008112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实验过程</a:t>
              </a: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条件</a:t>
              </a: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结果</a:t>
              </a:r>
            </a:p>
          </p:txBody>
        </p:sp>
        <p:sp>
          <p:nvSpPr>
            <p:cNvPr id="164" name="圆柱形 91">
              <a:extLst>
                <a:ext uri="{FF2B5EF4-FFF2-40B4-BE49-F238E27FC236}">
                  <a16:creationId xmlns:a16="http://schemas.microsoft.com/office/drawing/2014/main" id="{9FDAB3E2-D1FF-4149-B306-20B4E1F8B25C}"/>
                </a:ext>
              </a:extLst>
            </p:cNvPr>
            <p:cNvSpPr/>
            <p:nvPr/>
          </p:nvSpPr>
          <p:spPr>
            <a:xfrm>
              <a:off x="6156176" y="3657724"/>
              <a:ext cx="720080" cy="648072"/>
            </a:xfrm>
            <a:prstGeom prst="can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分析结果</a:t>
              </a: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谱图</a:t>
              </a:r>
            </a:p>
          </p:txBody>
        </p:sp>
        <p:cxnSp>
          <p:nvCxnSpPr>
            <p:cNvPr id="165" name="直接箭头连接符 164">
              <a:extLst>
                <a:ext uri="{FF2B5EF4-FFF2-40B4-BE49-F238E27FC236}">
                  <a16:creationId xmlns:a16="http://schemas.microsoft.com/office/drawing/2014/main" id="{ECAFB2DA-3757-491D-BF7E-9F4DEB218ED9}"/>
                </a:ext>
              </a:extLst>
            </p:cNvPr>
            <p:cNvCxnSpPr/>
            <p:nvPr/>
          </p:nvCxnSpPr>
          <p:spPr>
            <a:xfrm>
              <a:off x="1992412" y="3323084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66" name="直接箭头连接符 165">
              <a:extLst>
                <a:ext uri="{FF2B5EF4-FFF2-40B4-BE49-F238E27FC236}">
                  <a16:creationId xmlns:a16="http://schemas.microsoft.com/office/drawing/2014/main" id="{DC474FCF-8EA2-4172-BB23-D868445CA5BF}"/>
                </a:ext>
              </a:extLst>
            </p:cNvPr>
            <p:cNvCxnSpPr/>
            <p:nvPr/>
          </p:nvCxnSpPr>
          <p:spPr>
            <a:xfrm>
              <a:off x="2928516" y="3323084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67" name="直接箭头连接符 166">
              <a:extLst>
                <a:ext uri="{FF2B5EF4-FFF2-40B4-BE49-F238E27FC236}">
                  <a16:creationId xmlns:a16="http://schemas.microsoft.com/office/drawing/2014/main" id="{2F04512E-60B7-4CF9-BEE8-EB595B215695}"/>
                </a:ext>
              </a:extLst>
            </p:cNvPr>
            <p:cNvCxnSpPr/>
            <p:nvPr/>
          </p:nvCxnSpPr>
          <p:spPr>
            <a:xfrm>
              <a:off x="3974728" y="3331592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68" name="直接箭头连接符 167">
              <a:extLst>
                <a:ext uri="{FF2B5EF4-FFF2-40B4-BE49-F238E27FC236}">
                  <a16:creationId xmlns:a16="http://schemas.microsoft.com/office/drawing/2014/main" id="{7A8A47D1-7AE5-4CA7-8205-F3948B9A316C}"/>
                </a:ext>
              </a:extLst>
            </p:cNvPr>
            <p:cNvCxnSpPr/>
            <p:nvPr/>
          </p:nvCxnSpPr>
          <p:spPr>
            <a:xfrm>
              <a:off x="4932040" y="3327400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69" name="直接箭头连接符 168">
              <a:extLst>
                <a:ext uri="{FF2B5EF4-FFF2-40B4-BE49-F238E27FC236}">
                  <a16:creationId xmlns:a16="http://schemas.microsoft.com/office/drawing/2014/main" id="{59D8E6D2-7CDE-4742-B692-EFFB96965DA0}"/>
                </a:ext>
              </a:extLst>
            </p:cNvPr>
            <p:cNvCxnSpPr/>
            <p:nvPr/>
          </p:nvCxnSpPr>
          <p:spPr>
            <a:xfrm>
              <a:off x="5774928" y="3331592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70" name="直接箭头连接符 169">
              <a:extLst>
                <a:ext uri="{FF2B5EF4-FFF2-40B4-BE49-F238E27FC236}">
                  <a16:creationId xmlns:a16="http://schemas.microsoft.com/office/drawing/2014/main" id="{A1740F86-53FF-4576-A09E-2271B76B8D63}"/>
                </a:ext>
              </a:extLst>
            </p:cNvPr>
            <p:cNvCxnSpPr/>
            <p:nvPr/>
          </p:nvCxnSpPr>
          <p:spPr>
            <a:xfrm>
              <a:off x="6647532" y="3331592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</p:grpSp>
      <p:grpSp>
        <p:nvGrpSpPr>
          <p:cNvPr id="171" name="组合 132">
            <a:extLst>
              <a:ext uri="{FF2B5EF4-FFF2-40B4-BE49-F238E27FC236}">
                <a16:creationId xmlns:a16="http://schemas.microsoft.com/office/drawing/2014/main" id="{B23C426E-19B6-4CC5-9AF3-A3300A25CBAF}"/>
              </a:ext>
            </a:extLst>
          </p:cNvPr>
          <p:cNvGrpSpPr/>
          <p:nvPr/>
        </p:nvGrpSpPr>
        <p:grpSpPr>
          <a:xfrm>
            <a:off x="2255573" y="5265061"/>
            <a:ext cx="7200800" cy="520948"/>
            <a:chOff x="1691680" y="4928468"/>
            <a:chExt cx="5400600" cy="520948"/>
          </a:xfrm>
        </p:grpSpPr>
        <p:cxnSp>
          <p:nvCxnSpPr>
            <p:cNvPr id="172" name="直接箭头连接符 171">
              <a:extLst>
                <a:ext uri="{FF2B5EF4-FFF2-40B4-BE49-F238E27FC236}">
                  <a16:creationId xmlns:a16="http://schemas.microsoft.com/office/drawing/2014/main" id="{BC121E9D-6FE3-4967-A58A-5A0AC35F5C8E}"/>
                </a:ext>
              </a:extLst>
            </p:cNvPr>
            <p:cNvCxnSpPr/>
            <p:nvPr/>
          </p:nvCxnSpPr>
          <p:spPr>
            <a:xfrm>
              <a:off x="2987824" y="4941168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73" name="直接箭头连接符 172">
              <a:extLst>
                <a:ext uri="{FF2B5EF4-FFF2-40B4-BE49-F238E27FC236}">
                  <a16:creationId xmlns:a16="http://schemas.microsoft.com/office/drawing/2014/main" id="{907FE904-57A2-4958-803A-901510E4DA42}"/>
                </a:ext>
              </a:extLst>
            </p:cNvPr>
            <p:cNvCxnSpPr/>
            <p:nvPr/>
          </p:nvCxnSpPr>
          <p:spPr>
            <a:xfrm>
              <a:off x="4449192" y="4928468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cxnSp>
          <p:nvCxnSpPr>
            <p:cNvPr id="174" name="直接箭头连接符 173">
              <a:extLst>
                <a:ext uri="{FF2B5EF4-FFF2-40B4-BE49-F238E27FC236}">
                  <a16:creationId xmlns:a16="http://schemas.microsoft.com/office/drawing/2014/main" id="{F177CDE0-BC42-4E1B-81C0-435EA295E31D}"/>
                </a:ext>
              </a:extLst>
            </p:cNvPr>
            <p:cNvCxnSpPr/>
            <p:nvPr/>
          </p:nvCxnSpPr>
          <p:spPr>
            <a:xfrm>
              <a:off x="5808836" y="4932660"/>
              <a:ext cx="0" cy="279524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75" name="矩形 174">
              <a:extLst>
                <a:ext uri="{FF2B5EF4-FFF2-40B4-BE49-F238E27FC236}">
                  <a16:creationId xmlns:a16="http://schemas.microsoft.com/office/drawing/2014/main" id="{C2E77B3F-A993-456F-8874-119E3088A50F}"/>
                </a:ext>
              </a:extLst>
            </p:cNvPr>
            <p:cNvSpPr/>
            <p:nvPr/>
          </p:nvSpPr>
          <p:spPr>
            <a:xfrm>
              <a:off x="1691680" y="5161384"/>
              <a:ext cx="5400600" cy="288032"/>
            </a:xfrm>
            <a:prstGeom prst="rect">
              <a:avLst/>
            </a:prstGeom>
            <a:solidFill>
              <a:srgbClr val="033E78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数据清洗</a:t>
              </a:r>
              <a:r>
                <a:rPr kumimoji="0" lang="en-US" altLang="zh-CN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抽提</a:t>
              </a:r>
              <a:r>
                <a:rPr kumimoji="0" lang="en-US" altLang="zh-CN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挖掘</a:t>
              </a:r>
              <a:r>
                <a:rPr kumimoji="0" lang="en-US" altLang="zh-CN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/</a:t>
              </a:r>
              <a:r>
                <a:rPr kumimoji="0" lang="zh-CN" altLang="en-US" sz="19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再利用</a:t>
              </a:r>
            </a:p>
          </p:txBody>
        </p:sp>
      </p:grpSp>
      <p:grpSp>
        <p:nvGrpSpPr>
          <p:cNvPr id="176" name="组合 137">
            <a:extLst>
              <a:ext uri="{FF2B5EF4-FFF2-40B4-BE49-F238E27FC236}">
                <a16:creationId xmlns:a16="http://schemas.microsoft.com/office/drawing/2014/main" id="{530E5FB0-D7A9-49AE-89A6-106DE2550EF8}"/>
              </a:ext>
            </a:extLst>
          </p:cNvPr>
          <p:cNvGrpSpPr/>
          <p:nvPr/>
        </p:nvGrpSpPr>
        <p:grpSpPr>
          <a:xfrm>
            <a:off x="3887756" y="5781816"/>
            <a:ext cx="1624228" cy="931419"/>
            <a:chOff x="2915816" y="5445224"/>
            <a:chExt cx="1218171" cy="931418"/>
          </a:xfrm>
        </p:grpSpPr>
        <p:cxnSp>
          <p:nvCxnSpPr>
            <p:cNvPr id="177" name="直接箭头连接符 176">
              <a:extLst>
                <a:ext uri="{FF2B5EF4-FFF2-40B4-BE49-F238E27FC236}">
                  <a16:creationId xmlns:a16="http://schemas.microsoft.com/office/drawing/2014/main" id="{81525E6D-B9F6-4A39-926D-A0B216891EB5}"/>
                </a:ext>
              </a:extLst>
            </p:cNvPr>
            <p:cNvCxnSpPr/>
            <p:nvPr/>
          </p:nvCxnSpPr>
          <p:spPr>
            <a:xfrm flipH="1">
              <a:off x="3275856" y="5445224"/>
              <a:ext cx="216024" cy="288032"/>
            </a:xfrm>
            <a:prstGeom prst="straightConnector1">
              <a:avLst/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78" name="TextBox 142">
              <a:extLst>
                <a:ext uri="{FF2B5EF4-FFF2-40B4-BE49-F238E27FC236}">
                  <a16:creationId xmlns:a16="http://schemas.microsoft.com/office/drawing/2014/main" id="{CA98D48C-C401-4D18-BBD1-4093F9D82A1B}"/>
                </a:ext>
              </a:extLst>
            </p:cNvPr>
            <p:cNvSpPr txBox="1"/>
            <p:nvPr/>
          </p:nvSpPr>
          <p:spPr>
            <a:xfrm>
              <a:off x="3370317" y="5452966"/>
              <a:ext cx="76367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分析、比对</a:t>
              </a:r>
            </a:p>
          </p:txBody>
        </p:sp>
        <p:pic>
          <p:nvPicPr>
            <p:cNvPr id="179" name="Picture 10">
              <a:extLst>
                <a:ext uri="{FF2B5EF4-FFF2-40B4-BE49-F238E27FC236}">
                  <a16:creationId xmlns:a16="http://schemas.microsoft.com/office/drawing/2014/main" id="{E9B5B6FF-C1DD-4160-AFD4-5304ECC0B7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2915816" y="5733256"/>
              <a:ext cx="936104" cy="643386"/>
            </a:xfrm>
            <a:prstGeom prst="rect">
              <a:avLst/>
            </a:prstGeom>
            <a:noFill/>
            <a:ln w="25400">
              <a:solidFill>
                <a:srgbClr val="FFFFFF">
                  <a:lumMod val="75000"/>
                </a:srgbClr>
              </a:solidFill>
              <a:miter lim="800000"/>
              <a:headEnd/>
              <a:tailEnd/>
            </a:ln>
          </p:spPr>
        </p:pic>
      </p:grpSp>
      <p:grpSp>
        <p:nvGrpSpPr>
          <p:cNvPr id="180" name="组合 136">
            <a:extLst>
              <a:ext uri="{FF2B5EF4-FFF2-40B4-BE49-F238E27FC236}">
                <a16:creationId xmlns:a16="http://schemas.microsoft.com/office/drawing/2014/main" id="{25451415-D16F-4A6F-A9F2-C95D3B26177F}"/>
              </a:ext>
            </a:extLst>
          </p:cNvPr>
          <p:cNvGrpSpPr/>
          <p:nvPr/>
        </p:nvGrpSpPr>
        <p:grpSpPr>
          <a:xfrm>
            <a:off x="6451766" y="5733814"/>
            <a:ext cx="1325978" cy="950469"/>
            <a:chOff x="4838824" y="5397219"/>
            <a:chExt cx="994484" cy="950469"/>
          </a:xfrm>
        </p:grpSpPr>
        <p:sp>
          <p:nvSpPr>
            <p:cNvPr id="181" name="TextBox 143">
              <a:extLst>
                <a:ext uri="{FF2B5EF4-FFF2-40B4-BE49-F238E27FC236}">
                  <a16:creationId xmlns:a16="http://schemas.microsoft.com/office/drawing/2014/main" id="{20EB79F2-01D8-4F51-811C-CF328056A006}"/>
                </a:ext>
              </a:extLst>
            </p:cNvPr>
            <p:cNvSpPr txBox="1"/>
            <p:nvPr/>
          </p:nvSpPr>
          <p:spPr>
            <a:xfrm>
              <a:off x="5194672" y="5397219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专业视图</a:t>
              </a:r>
            </a:p>
          </p:txBody>
        </p:sp>
        <p:grpSp>
          <p:nvGrpSpPr>
            <p:cNvPr id="182" name="组合 135">
              <a:extLst>
                <a:ext uri="{FF2B5EF4-FFF2-40B4-BE49-F238E27FC236}">
                  <a16:creationId xmlns:a16="http://schemas.microsoft.com/office/drawing/2014/main" id="{CBD9FE40-B2ED-4F7E-9F85-602B2EA8DA52}"/>
                </a:ext>
              </a:extLst>
            </p:cNvPr>
            <p:cNvGrpSpPr/>
            <p:nvPr/>
          </p:nvGrpSpPr>
          <p:grpSpPr>
            <a:xfrm>
              <a:off x="4838824" y="5445224"/>
              <a:ext cx="936104" cy="902464"/>
              <a:chOff x="4838824" y="5445224"/>
              <a:chExt cx="936104" cy="902464"/>
            </a:xfrm>
          </p:grpSpPr>
          <p:cxnSp>
            <p:nvCxnSpPr>
              <p:cNvPr id="183" name="直接箭头连接符 182">
                <a:extLst>
                  <a:ext uri="{FF2B5EF4-FFF2-40B4-BE49-F238E27FC236}">
                    <a16:creationId xmlns:a16="http://schemas.microsoft.com/office/drawing/2014/main" id="{0BD909C4-45FB-46E7-A625-41DFF854E1F4}"/>
                  </a:ext>
                </a:extLst>
              </p:cNvPr>
              <p:cNvCxnSpPr/>
              <p:nvPr/>
            </p:nvCxnSpPr>
            <p:spPr>
              <a:xfrm>
                <a:off x="4932040" y="5445224"/>
                <a:ext cx="288032" cy="216024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FFFF">
                    <a:lumMod val="50000"/>
                  </a:srgbClr>
                </a:solidFill>
                <a:prstDash val="solid"/>
                <a:miter lim="800000"/>
                <a:tailEnd type="triangle" w="med" len="lg"/>
              </a:ln>
              <a:effectLst/>
            </p:spPr>
          </p:cxnSp>
          <p:pic>
            <p:nvPicPr>
              <p:cNvPr id="184" name="Picture 11">
                <a:extLst>
                  <a:ext uri="{FF2B5EF4-FFF2-40B4-BE49-F238E27FC236}">
                    <a16:creationId xmlns:a16="http://schemas.microsoft.com/office/drawing/2014/main" id="{90BC9081-5D66-419F-9302-47FD6D9E00F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/>
              <a:srcRect/>
              <a:stretch>
                <a:fillRect/>
              </a:stretch>
            </p:blipFill>
            <p:spPr bwMode="auto">
              <a:xfrm>
                <a:off x="4838824" y="5686648"/>
                <a:ext cx="936104" cy="661040"/>
              </a:xfrm>
              <a:prstGeom prst="rect">
                <a:avLst/>
              </a:prstGeom>
              <a:noFill/>
              <a:ln w="25400">
                <a:solidFill>
                  <a:srgbClr val="FFFFFF">
                    <a:lumMod val="75000"/>
                  </a:srgbClr>
                </a:solidFill>
                <a:miter lim="800000"/>
                <a:headEnd/>
                <a:tailEnd/>
              </a:ln>
            </p:spPr>
          </p:pic>
        </p:grpSp>
      </p:grpSp>
      <p:grpSp>
        <p:nvGrpSpPr>
          <p:cNvPr id="185" name="组合 133">
            <a:extLst>
              <a:ext uri="{FF2B5EF4-FFF2-40B4-BE49-F238E27FC236}">
                <a16:creationId xmlns:a16="http://schemas.microsoft.com/office/drawing/2014/main" id="{519F21D5-9E27-494C-9458-9922880157B2}"/>
              </a:ext>
            </a:extLst>
          </p:cNvPr>
          <p:cNvGrpSpPr/>
          <p:nvPr/>
        </p:nvGrpSpPr>
        <p:grpSpPr>
          <a:xfrm>
            <a:off x="8208235" y="5829820"/>
            <a:ext cx="3179696" cy="916129"/>
            <a:chOff x="6156176" y="5419535"/>
            <a:chExt cx="2384772" cy="916129"/>
          </a:xfrm>
        </p:grpSpPr>
        <p:cxnSp>
          <p:nvCxnSpPr>
            <p:cNvPr id="186" name="曲线连接符 121">
              <a:extLst>
                <a:ext uri="{FF2B5EF4-FFF2-40B4-BE49-F238E27FC236}">
                  <a16:creationId xmlns:a16="http://schemas.microsoft.com/office/drawing/2014/main" id="{6C3723BD-13B5-4ABA-ACF9-A4AB5F05DCBD}"/>
                </a:ext>
              </a:extLst>
            </p:cNvPr>
            <p:cNvCxnSpPr/>
            <p:nvPr/>
          </p:nvCxnSpPr>
          <p:spPr>
            <a:xfrm>
              <a:off x="6156176" y="5445224"/>
              <a:ext cx="1224136" cy="288032"/>
            </a:xfrm>
            <a:prstGeom prst="curvedConnector3">
              <a:avLst>
                <a:gd name="adj1" fmla="val 50000"/>
              </a:avLst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87" name="TextBox 144">
              <a:extLst>
                <a:ext uri="{FF2B5EF4-FFF2-40B4-BE49-F238E27FC236}">
                  <a16:creationId xmlns:a16="http://schemas.microsoft.com/office/drawing/2014/main" id="{F79D9780-B5DC-4ED9-A139-39E6C8961EED}"/>
                </a:ext>
              </a:extLst>
            </p:cNvPr>
            <p:cNvSpPr txBox="1"/>
            <p:nvPr/>
          </p:nvSpPr>
          <p:spPr>
            <a:xfrm>
              <a:off x="6732240" y="5419535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标准报告</a:t>
              </a:r>
            </a:p>
          </p:txBody>
        </p:sp>
        <p:pic>
          <p:nvPicPr>
            <p:cNvPr id="188" name="Picture 12">
              <a:extLst>
                <a:ext uri="{FF2B5EF4-FFF2-40B4-BE49-F238E27FC236}">
                  <a16:creationId xmlns:a16="http://schemas.microsoft.com/office/drawing/2014/main" id="{6A5FAA1F-3B3D-46D5-8C26-2BDF375EA4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7393929" y="5443538"/>
              <a:ext cx="1147019" cy="892126"/>
            </a:xfrm>
            <a:prstGeom prst="rect">
              <a:avLst/>
            </a:prstGeom>
            <a:noFill/>
            <a:ln w="25400">
              <a:solidFill>
                <a:srgbClr val="FFFFFF">
                  <a:lumMod val="75000"/>
                </a:srgbClr>
              </a:solidFill>
              <a:miter lim="800000"/>
              <a:headEnd/>
              <a:tailEnd/>
            </a:ln>
          </p:spPr>
        </p:pic>
      </p:grpSp>
      <p:grpSp>
        <p:nvGrpSpPr>
          <p:cNvPr id="189" name="组合 138">
            <a:extLst>
              <a:ext uri="{FF2B5EF4-FFF2-40B4-BE49-F238E27FC236}">
                <a16:creationId xmlns:a16="http://schemas.microsoft.com/office/drawing/2014/main" id="{FB5FF5A8-1BF8-448E-BE0D-52C66B6D44D2}"/>
              </a:ext>
            </a:extLst>
          </p:cNvPr>
          <p:cNvGrpSpPr/>
          <p:nvPr/>
        </p:nvGrpSpPr>
        <p:grpSpPr>
          <a:xfrm>
            <a:off x="1299561" y="5781817"/>
            <a:ext cx="2287580" cy="820535"/>
            <a:chOff x="974671" y="5445224"/>
            <a:chExt cx="1715685" cy="820534"/>
          </a:xfrm>
        </p:grpSpPr>
        <p:cxnSp>
          <p:nvCxnSpPr>
            <p:cNvPr id="190" name="曲线连接符 119">
              <a:extLst>
                <a:ext uri="{FF2B5EF4-FFF2-40B4-BE49-F238E27FC236}">
                  <a16:creationId xmlns:a16="http://schemas.microsoft.com/office/drawing/2014/main" id="{52E1AFF5-8E8E-458A-9F44-D693128580D8}"/>
                </a:ext>
              </a:extLst>
            </p:cNvPr>
            <p:cNvCxnSpPr/>
            <p:nvPr/>
          </p:nvCxnSpPr>
          <p:spPr>
            <a:xfrm rot="10800000" flipV="1">
              <a:off x="1835696" y="5445224"/>
              <a:ext cx="432048" cy="216024"/>
            </a:xfrm>
            <a:prstGeom prst="curvedConnector3">
              <a:avLst>
                <a:gd name="adj1" fmla="val 50000"/>
              </a:avLst>
            </a:prstGeom>
            <a:noFill/>
            <a:ln w="25400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  <a:tailEnd type="triangle" w="med" len="lg"/>
            </a:ln>
            <a:effectLst/>
          </p:spPr>
        </p:cxnSp>
        <p:sp>
          <p:nvSpPr>
            <p:cNvPr id="191" name="TextBox 141">
              <a:extLst>
                <a:ext uri="{FF2B5EF4-FFF2-40B4-BE49-F238E27FC236}">
                  <a16:creationId xmlns:a16="http://schemas.microsoft.com/office/drawing/2014/main" id="{A44996AC-1976-4F8B-9866-FDD1CD9037F7}"/>
                </a:ext>
              </a:extLst>
            </p:cNvPr>
            <p:cNvSpPr txBox="1"/>
            <p:nvPr/>
          </p:nvSpPr>
          <p:spPr>
            <a:xfrm>
              <a:off x="2051720" y="5487035"/>
              <a:ext cx="63863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统计建模</a:t>
              </a:r>
            </a:p>
          </p:txBody>
        </p:sp>
        <p:pic>
          <p:nvPicPr>
            <p:cNvPr id="192" name="Picture 4">
              <a:extLst>
                <a:ext uri="{FF2B5EF4-FFF2-40B4-BE49-F238E27FC236}">
                  <a16:creationId xmlns:a16="http://schemas.microsoft.com/office/drawing/2014/main" id="{67A9DC9B-1F45-4F7E-9539-BB13961E98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974671" y="5529932"/>
              <a:ext cx="849913" cy="735826"/>
            </a:xfrm>
            <a:prstGeom prst="rect">
              <a:avLst/>
            </a:prstGeom>
            <a:noFill/>
            <a:ln w="25400">
              <a:solidFill>
                <a:srgbClr val="FFFFFF">
                  <a:lumMod val="75000"/>
                </a:srgbClr>
              </a:solidFill>
              <a:miter lim="800000"/>
              <a:headEnd/>
              <a:tailEnd/>
            </a:ln>
          </p:spPr>
        </p:pic>
      </p:grpSp>
      <p:grpSp>
        <p:nvGrpSpPr>
          <p:cNvPr id="193" name="组合 139">
            <a:extLst>
              <a:ext uri="{FF2B5EF4-FFF2-40B4-BE49-F238E27FC236}">
                <a16:creationId xmlns:a16="http://schemas.microsoft.com/office/drawing/2014/main" id="{6BF3612C-2A2C-4D48-9E91-4BA3334B8C06}"/>
              </a:ext>
            </a:extLst>
          </p:cNvPr>
          <p:cNvGrpSpPr/>
          <p:nvPr/>
        </p:nvGrpSpPr>
        <p:grpSpPr>
          <a:xfrm>
            <a:off x="815414" y="3713819"/>
            <a:ext cx="3072341" cy="2857217"/>
            <a:chOff x="611559" y="3778566"/>
            <a:chExt cx="2304256" cy="2468845"/>
          </a:xfrm>
        </p:grpSpPr>
        <p:cxnSp>
          <p:nvCxnSpPr>
            <p:cNvPr id="194" name="形状 170">
              <a:extLst>
                <a:ext uri="{FF2B5EF4-FFF2-40B4-BE49-F238E27FC236}">
                  <a16:creationId xmlns:a16="http://schemas.microsoft.com/office/drawing/2014/main" id="{B105A335-BC63-4F29-829D-F7776913291E}"/>
                </a:ext>
              </a:extLst>
            </p:cNvPr>
            <p:cNvCxnSpPr>
              <a:stCxn id="192" idx="1"/>
            </p:cNvCxnSpPr>
            <p:nvPr/>
          </p:nvCxnSpPr>
          <p:spPr>
            <a:xfrm rot="10800000" flipH="1">
              <a:off x="974670" y="3778566"/>
              <a:ext cx="1941145" cy="2468845"/>
            </a:xfrm>
            <a:prstGeom prst="curvedConnector4">
              <a:avLst>
                <a:gd name="adj1" fmla="val -14394"/>
                <a:gd name="adj2" fmla="val 99633"/>
              </a:avLst>
            </a:prstGeom>
            <a:noFill/>
            <a:ln w="19050" cap="flat" cmpd="sng" algn="ctr">
              <a:solidFill>
                <a:srgbClr val="FFFFFF">
                  <a:lumMod val="50000"/>
                </a:srgbClr>
              </a:solidFill>
              <a:prstDash val="sysDash"/>
              <a:miter lim="800000"/>
              <a:tailEnd type="triangle" w="med" len="lg"/>
            </a:ln>
            <a:effectLst/>
          </p:spPr>
        </p:cxnSp>
        <p:sp>
          <p:nvSpPr>
            <p:cNvPr id="195" name="TextBox 176">
              <a:extLst>
                <a:ext uri="{FF2B5EF4-FFF2-40B4-BE49-F238E27FC236}">
                  <a16:creationId xmlns:a16="http://schemas.microsoft.com/office/drawing/2014/main" id="{3DF4B216-1FF5-43D6-89E7-D275720CA46F}"/>
                </a:ext>
              </a:extLst>
            </p:cNvPr>
            <p:cNvSpPr txBox="1"/>
            <p:nvPr/>
          </p:nvSpPr>
          <p:spPr>
            <a:xfrm>
              <a:off x="611559" y="3947746"/>
              <a:ext cx="504056" cy="425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指导实验</a:t>
              </a:r>
            </a:p>
          </p:txBody>
        </p:sp>
      </p:grpSp>
      <p:sp>
        <p:nvSpPr>
          <p:cNvPr id="196" name="TextBox 192">
            <a:extLst>
              <a:ext uri="{FF2B5EF4-FFF2-40B4-BE49-F238E27FC236}">
                <a16:creationId xmlns:a16="http://schemas.microsoft.com/office/drawing/2014/main" id="{0564D011-68F5-4DF1-AAAC-A6DD950B02EC}"/>
              </a:ext>
            </a:extLst>
          </p:cNvPr>
          <p:cNvSpPr txBox="1"/>
          <p:nvPr/>
        </p:nvSpPr>
        <p:spPr>
          <a:xfrm>
            <a:off x="4463821" y="4939400"/>
            <a:ext cx="2682780" cy="415494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9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安全性控制／权限管理</a:t>
            </a:r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DF62C40B-BBDE-496D-B241-9A652A018E98}"/>
              </a:ext>
            </a:extLst>
          </p:cNvPr>
          <p:cNvSpPr/>
          <p:nvPr/>
        </p:nvSpPr>
        <p:spPr>
          <a:xfrm>
            <a:off x="4847862" y="2723572"/>
            <a:ext cx="4512501" cy="360040"/>
          </a:xfrm>
          <a:prstGeom prst="rect">
            <a:avLst/>
          </a:prstGeom>
          <a:solidFill>
            <a:srgbClr val="033E78"/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工作流配置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审签流程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审计追踪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版本控制</a:t>
            </a:r>
          </a:p>
        </p:txBody>
      </p:sp>
      <p:sp>
        <p:nvSpPr>
          <p:cNvPr id="198" name="圆角矩形 140">
            <a:extLst>
              <a:ext uri="{FF2B5EF4-FFF2-40B4-BE49-F238E27FC236}">
                <a16:creationId xmlns:a16="http://schemas.microsoft.com/office/drawing/2014/main" id="{0C3834AD-3415-4DD0-A03C-C8C006A642D8}"/>
              </a:ext>
            </a:extLst>
          </p:cNvPr>
          <p:cNvSpPr/>
          <p:nvPr/>
        </p:nvSpPr>
        <p:spPr>
          <a:xfrm>
            <a:off x="1713376" y="3922308"/>
            <a:ext cx="480053" cy="1872208"/>
          </a:xfrm>
          <a:prstGeom prst="roundRect">
            <a:avLst/>
          </a:prstGeom>
          <a:solidFill>
            <a:srgbClr val="44546A">
              <a:lumMod val="40000"/>
              <a:lumOff val="60000"/>
            </a:srgbClr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信息到知识的转化</a:t>
            </a:r>
          </a:p>
        </p:txBody>
      </p:sp>
      <p:sp>
        <p:nvSpPr>
          <p:cNvPr id="199" name="矩形 198">
            <a:extLst>
              <a:ext uri="{FF2B5EF4-FFF2-40B4-BE49-F238E27FC236}">
                <a16:creationId xmlns:a16="http://schemas.microsoft.com/office/drawing/2014/main" id="{F1DFAFED-0B1A-4CB4-861F-22DBEBEAFD45}"/>
              </a:ext>
            </a:extLst>
          </p:cNvPr>
          <p:cNvSpPr/>
          <p:nvPr/>
        </p:nvSpPr>
        <p:spPr>
          <a:xfrm>
            <a:off x="3498123" y="2346640"/>
            <a:ext cx="768085" cy="1296144"/>
          </a:xfrm>
          <a:prstGeom prst="rect">
            <a:avLst/>
          </a:prstGeom>
          <a:solidFill>
            <a:srgbClr val="033E78">
              <a:lumMod val="75000"/>
            </a:srgbClr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实验设计</a:t>
            </a:r>
          </a:p>
        </p:txBody>
      </p:sp>
      <p:sp>
        <p:nvSpPr>
          <p:cNvPr id="200" name="矩形 199">
            <a:extLst>
              <a:ext uri="{FF2B5EF4-FFF2-40B4-BE49-F238E27FC236}">
                <a16:creationId xmlns:a16="http://schemas.microsoft.com/office/drawing/2014/main" id="{01A1AE5A-EEC0-4207-957D-F689CD6FCBA3}"/>
              </a:ext>
            </a:extLst>
          </p:cNvPr>
          <p:cNvSpPr/>
          <p:nvPr/>
        </p:nvSpPr>
        <p:spPr>
          <a:xfrm>
            <a:off x="4847862" y="2706680"/>
            <a:ext cx="4512501" cy="360040"/>
          </a:xfrm>
          <a:prstGeom prst="rect">
            <a:avLst/>
          </a:prstGeom>
          <a:solidFill>
            <a:srgbClr val="033E78">
              <a:lumMod val="75000"/>
            </a:srgbClr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工作流配置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审签流程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审计追踪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|</a:t>
            </a:r>
            <a:r>
              <a: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　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版本控制</a:t>
            </a:r>
          </a:p>
        </p:txBody>
      </p:sp>
      <p:grpSp>
        <p:nvGrpSpPr>
          <p:cNvPr id="201" name="组合 187">
            <a:extLst>
              <a:ext uri="{FF2B5EF4-FFF2-40B4-BE49-F238E27FC236}">
                <a16:creationId xmlns:a16="http://schemas.microsoft.com/office/drawing/2014/main" id="{115A591D-979B-47B1-88F4-700B62AF3BCD}"/>
              </a:ext>
            </a:extLst>
          </p:cNvPr>
          <p:cNvGrpSpPr/>
          <p:nvPr/>
        </p:nvGrpSpPr>
        <p:grpSpPr>
          <a:xfrm>
            <a:off x="4847862" y="3120544"/>
            <a:ext cx="4512501" cy="576064"/>
            <a:chOff x="3635896" y="2776164"/>
            <a:chExt cx="3384376" cy="576064"/>
          </a:xfrm>
        </p:grpSpPr>
        <p:sp>
          <p:nvSpPr>
            <p:cNvPr id="202" name="矩形 201">
              <a:extLst>
                <a:ext uri="{FF2B5EF4-FFF2-40B4-BE49-F238E27FC236}">
                  <a16:creationId xmlns:a16="http://schemas.microsoft.com/office/drawing/2014/main" id="{626CDFED-7C19-4551-9B82-DF09C96E737E}"/>
                </a:ext>
              </a:extLst>
            </p:cNvPr>
            <p:cNvSpPr/>
            <p:nvPr/>
          </p:nvSpPr>
          <p:spPr>
            <a:xfrm>
              <a:off x="3635896" y="2776164"/>
              <a:ext cx="864096" cy="576064"/>
            </a:xfrm>
            <a:prstGeom prst="rect">
              <a:avLst/>
            </a:prstGeom>
            <a:solidFill>
              <a:srgbClr val="44546A">
                <a:lumMod val="50000"/>
              </a:srgbClr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E285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配方</a:t>
              </a:r>
            </a:p>
          </p:txBody>
        </p:sp>
        <p:sp>
          <p:nvSpPr>
            <p:cNvPr id="203" name="矩形 202">
              <a:extLst>
                <a:ext uri="{FF2B5EF4-FFF2-40B4-BE49-F238E27FC236}">
                  <a16:creationId xmlns:a16="http://schemas.microsoft.com/office/drawing/2014/main" id="{8FD8FF2B-D76D-4D03-AD37-0775FDC08A7E}"/>
                </a:ext>
              </a:extLst>
            </p:cNvPr>
            <p:cNvSpPr/>
            <p:nvPr/>
          </p:nvSpPr>
          <p:spPr>
            <a:xfrm>
              <a:off x="4499992" y="2776164"/>
              <a:ext cx="864096" cy="576064"/>
            </a:xfrm>
            <a:prstGeom prst="rect">
              <a:avLst/>
            </a:prstGeom>
            <a:solidFill>
              <a:srgbClr val="033E78">
                <a:lumMod val="50000"/>
              </a:srgbClr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E285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工艺</a:t>
              </a:r>
            </a:p>
          </p:txBody>
        </p:sp>
        <p:sp>
          <p:nvSpPr>
            <p:cNvPr id="204" name="矩形 203">
              <a:extLst>
                <a:ext uri="{FF2B5EF4-FFF2-40B4-BE49-F238E27FC236}">
                  <a16:creationId xmlns:a16="http://schemas.microsoft.com/office/drawing/2014/main" id="{E9B83600-B731-4195-8AE0-0157F62DE2E6}"/>
                </a:ext>
              </a:extLst>
            </p:cNvPr>
            <p:cNvSpPr/>
            <p:nvPr/>
          </p:nvSpPr>
          <p:spPr>
            <a:xfrm>
              <a:off x="5364088" y="2776164"/>
              <a:ext cx="864096" cy="576064"/>
            </a:xfrm>
            <a:prstGeom prst="rect">
              <a:avLst/>
            </a:prstGeom>
            <a:solidFill>
              <a:srgbClr val="033E78">
                <a:lumMod val="50000"/>
              </a:srgbClr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E285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表征</a:t>
              </a:r>
            </a:p>
          </p:txBody>
        </p:sp>
        <p:sp>
          <p:nvSpPr>
            <p:cNvPr id="205" name="矩形 204">
              <a:extLst>
                <a:ext uri="{FF2B5EF4-FFF2-40B4-BE49-F238E27FC236}">
                  <a16:creationId xmlns:a16="http://schemas.microsoft.com/office/drawing/2014/main" id="{6B544B2B-217C-442C-B913-ED3678DBD199}"/>
                </a:ext>
              </a:extLst>
            </p:cNvPr>
            <p:cNvSpPr/>
            <p:nvPr/>
          </p:nvSpPr>
          <p:spPr>
            <a:xfrm>
              <a:off x="6156176" y="2776164"/>
              <a:ext cx="864096" cy="576064"/>
            </a:xfrm>
            <a:prstGeom prst="rect">
              <a:avLst/>
            </a:prstGeom>
            <a:solidFill>
              <a:srgbClr val="800000"/>
            </a:solidFill>
            <a:ln w="12700" cap="flat" cmpd="sng" algn="ctr">
              <a:solidFill>
                <a:srgbClr val="033E78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E285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Arial Unicode MS" pitchFamily="34" charset="-122"/>
                </a:rPr>
                <a:t>评价</a:t>
              </a:r>
            </a:p>
          </p:txBody>
        </p:sp>
      </p:grpSp>
      <p:sp>
        <p:nvSpPr>
          <p:cNvPr id="206" name="TextBox 163">
            <a:extLst>
              <a:ext uri="{FF2B5EF4-FFF2-40B4-BE49-F238E27FC236}">
                <a16:creationId xmlns:a16="http://schemas.microsoft.com/office/drawing/2014/main" id="{08D2F691-5BB4-413F-8420-605AB56CE8C6}"/>
              </a:ext>
            </a:extLst>
          </p:cNvPr>
          <p:cNvSpPr txBox="1"/>
          <p:nvPr/>
        </p:nvSpPr>
        <p:spPr>
          <a:xfrm>
            <a:off x="4463819" y="4926700"/>
            <a:ext cx="2682780" cy="415494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90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安全性控制／权限管理</a:t>
            </a:r>
          </a:p>
        </p:txBody>
      </p:sp>
      <p:sp>
        <p:nvSpPr>
          <p:cNvPr id="207" name="流程图: 磁盘 206">
            <a:extLst>
              <a:ext uri="{FF2B5EF4-FFF2-40B4-BE49-F238E27FC236}">
                <a16:creationId xmlns:a16="http://schemas.microsoft.com/office/drawing/2014/main" id="{D4DC7D04-55D3-4249-852E-2A3F6CF8B7E1}"/>
              </a:ext>
            </a:extLst>
          </p:cNvPr>
          <p:cNvSpPr/>
          <p:nvPr/>
        </p:nvSpPr>
        <p:spPr>
          <a:xfrm>
            <a:off x="9840416" y="4369016"/>
            <a:ext cx="1728192" cy="707469"/>
          </a:xfrm>
          <a:prstGeom prst="flowChartMagneticDisk">
            <a:avLst/>
          </a:prstGeom>
          <a:solidFill>
            <a:srgbClr val="033E78"/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科研成果管理</a:t>
            </a:r>
            <a:b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</a:b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CMS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08" name="流程图: 磁盘 207">
            <a:extLst>
              <a:ext uri="{FF2B5EF4-FFF2-40B4-BE49-F238E27FC236}">
                <a16:creationId xmlns:a16="http://schemas.microsoft.com/office/drawing/2014/main" id="{994E94A3-7AF0-45AD-8BD5-4668DFD696D8}"/>
              </a:ext>
            </a:extLst>
          </p:cNvPr>
          <p:cNvSpPr/>
          <p:nvPr/>
        </p:nvSpPr>
        <p:spPr>
          <a:xfrm>
            <a:off x="9912424" y="984640"/>
            <a:ext cx="1800200" cy="707469"/>
          </a:xfrm>
          <a:prstGeom prst="flowChartMagneticDisk">
            <a:avLst/>
          </a:prstGeom>
          <a:solidFill>
            <a:srgbClr val="033E78"/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试剂采购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PMS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09" name="矩形 208">
            <a:extLst>
              <a:ext uri="{FF2B5EF4-FFF2-40B4-BE49-F238E27FC236}">
                <a16:creationId xmlns:a16="http://schemas.microsoft.com/office/drawing/2014/main" id="{9141EC7E-D76A-47E8-804B-DA05EF980F1B}"/>
              </a:ext>
            </a:extLst>
          </p:cNvPr>
          <p:cNvSpPr/>
          <p:nvPr/>
        </p:nvSpPr>
        <p:spPr>
          <a:xfrm>
            <a:off x="2160000" y="2363392"/>
            <a:ext cx="768085" cy="1296144"/>
          </a:xfrm>
          <a:prstGeom prst="rect">
            <a:avLst/>
          </a:prstGeom>
          <a:solidFill>
            <a:srgbClr val="033E78">
              <a:lumMod val="75000"/>
            </a:srgbClr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任务分解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srgbClr val="FFCC66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-----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CC66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实验创建</a:t>
            </a:r>
          </a:p>
        </p:txBody>
      </p:sp>
      <p:sp>
        <p:nvSpPr>
          <p:cNvPr id="210" name="流程图: 磁盘 209">
            <a:extLst>
              <a:ext uri="{FF2B5EF4-FFF2-40B4-BE49-F238E27FC236}">
                <a16:creationId xmlns:a16="http://schemas.microsoft.com/office/drawing/2014/main" id="{6E2C1334-F848-4F30-B6B6-B9DDD17C458F}"/>
              </a:ext>
            </a:extLst>
          </p:cNvPr>
          <p:cNvSpPr/>
          <p:nvPr/>
        </p:nvSpPr>
        <p:spPr>
          <a:xfrm>
            <a:off x="9912424" y="2064760"/>
            <a:ext cx="1800200" cy="707469"/>
          </a:xfrm>
          <a:prstGeom prst="flowChartMagneticDisk">
            <a:avLst/>
          </a:prstGeom>
          <a:solidFill>
            <a:srgbClr val="033E78"/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试剂库存管理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CIMS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cxnSp>
        <p:nvCxnSpPr>
          <p:cNvPr id="211" name="肘形连接符 139">
            <a:extLst>
              <a:ext uri="{FF2B5EF4-FFF2-40B4-BE49-F238E27FC236}">
                <a16:creationId xmlns:a16="http://schemas.microsoft.com/office/drawing/2014/main" id="{8AF89A91-CDE0-429B-86BF-7F5F39408026}"/>
              </a:ext>
            </a:extLst>
          </p:cNvPr>
          <p:cNvCxnSpPr>
            <a:stCxn id="128" idx="3"/>
            <a:endCxn id="208" idx="2"/>
          </p:cNvCxnSpPr>
          <p:nvPr/>
        </p:nvCxnSpPr>
        <p:spPr bwMode="auto">
          <a:xfrm flipV="1">
            <a:off x="9360363" y="1338375"/>
            <a:ext cx="552061" cy="1192477"/>
          </a:xfrm>
          <a:prstGeom prst="bentConnector3">
            <a:avLst>
              <a:gd name="adj1" fmla="val 50000"/>
            </a:avLst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2" name="直接箭头连接符 211">
            <a:extLst>
              <a:ext uri="{FF2B5EF4-FFF2-40B4-BE49-F238E27FC236}">
                <a16:creationId xmlns:a16="http://schemas.microsoft.com/office/drawing/2014/main" id="{062FA055-F4B3-4CC3-BD2A-F5E82069BB4B}"/>
              </a:ext>
            </a:extLst>
          </p:cNvPr>
          <p:cNvCxnSpPr>
            <a:stCxn id="208" idx="3"/>
            <a:endCxn id="210" idx="1"/>
          </p:cNvCxnSpPr>
          <p:nvPr/>
        </p:nvCxnSpPr>
        <p:spPr bwMode="auto">
          <a:xfrm>
            <a:off x="10812524" y="1692109"/>
            <a:ext cx="0" cy="372651"/>
          </a:xfrm>
          <a:prstGeom prst="straightConnector1">
            <a:avLst/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3" name="形状 155">
            <a:extLst>
              <a:ext uri="{FF2B5EF4-FFF2-40B4-BE49-F238E27FC236}">
                <a16:creationId xmlns:a16="http://schemas.microsoft.com/office/drawing/2014/main" id="{67BD223F-99C8-461A-9F49-8D175A9722A7}"/>
              </a:ext>
            </a:extLst>
          </p:cNvPr>
          <p:cNvCxnSpPr>
            <a:stCxn id="200" idx="3"/>
            <a:endCxn id="210" idx="3"/>
          </p:cNvCxnSpPr>
          <p:nvPr/>
        </p:nvCxnSpPr>
        <p:spPr bwMode="auto">
          <a:xfrm flipV="1">
            <a:off x="9360363" y="2772229"/>
            <a:ext cx="1452161" cy="114471"/>
          </a:xfrm>
          <a:prstGeom prst="bentConnector2">
            <a:avLst/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4" name="流程图: 磁盘 213">
            <a:extLst>
              <a:ext uri="{FF2B5EF4-FFF2-40B4-BE49-F238E27FC236}">
                <a16:creationId xmlns:a16="http://schemas.microsoft.com/office/drawing/2014/main" id="{88C2498A-E5B0-470F-9F70-B75CF8CA40CB}"/>
              </a:ext>
            </a:extLst>
          </p:cNvPr>
          <p:cNvSpPr/>
          <p:nvPr/>
        </p:nvSpPr>
        <p:spPr>
          <a:xfrm>
            <a:off x="9912424" y="3144880"/>
            <a:ext cx="1728192" cy="707469"/>
          </a:xfrm>
          <a:prstGeom prst="flowChartMagneticDisk">
            <a:avLst/>
          </a:prstGeom>
          <a:solidFill>
            <a:srgbClr val="033E78"/>
          </a:solidFill>
          <a:ln w="12700" cap="flat" cmpd="sng" algn="ctr">
            <a:solidFill>
              <a:srgbClr val="033E78">
                <a:shade val="50000"/>
              </a:srgbClr>
            </a:solidFill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仪器管理</a:t>
            </a:r>
            <a:b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</a:b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ILCMS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cxnSp>
        <p:nvCxnSpPr>
          <p:cNvPr id="215" name="肘形连接符 174">
            <a:extLst>
              <a:ext uri="{FF2B5EF4-FFF2-40B4-BE49-F238E27FC236}">
                <a16:creationId xmlns:a16="http://schemas.microsoft.com/office/drawing/2014/main" id="{8EC94299-1A83-4D32-B7B0-79180A06954F}"/>
              </a:ext>
            </a:extLst>
          </p:cNvPr>
          <p:cNvCxnSpPr>
            <a:stCxn id="214" idx="2"/>
          </p:cNvCxnSpPr>
          <p:nvPr/>
        </p:nvCxnSpPr>
        <p:spPr bwMode="auto">
          <a:xfrm rot="10800000">
            <a:off x="9408368" y="3072873"/>
            <a:ext cx="504056" cy="425743"/>
          </a:xfrm>
          <a:prstGeom prst="bentConnector3">
            <a:avLst>
              <a:gd name="adj1" fmla="val 50000"/>
            </a:avLst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6" name="肘形连接符 178">
            <a:extLst>
              <a:ext uri="{FF2B5EF4-FFF2-40B4-BE49-F238E27FC236}">
                <a16:creationId xmlns:a16="http://schemas.microsoft.com/office/drawing/2014/main" id="{CAC5975F-0F72-4489-AFBD-9C7D1D129325}"/>
              </a:ext>
            </a:extLst>
          </p:cNvPr>
          <p:cNvCxnSpPr>
            <a:stCxn id="205" idx="3"/>
            <a:endCxn id="207" idx="2"/>
          </p:cNvCxnSpPr>
          <p:nvPr/>
        </p:nvCxnSpPr>
        <p:spPr bwMode="auto">
          <a:xfrm>
            <a:off x="9360363" y="3408576"/>
            <a:ext cx="480053" cy="1314175"/>
          </a:xfrm>
          <a:prstGeom prst="bentConnector3">
            <a:avLst>
              <a:gd name="adj1" fmla="val 50000"/>
            </a:avLst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7" name="肘形连接符 185">
            <a:extLst>
              <a:ext uri="{FF2B5EF4-FFF2-40B4-BE49-F238E27FC236}">
                <a16:creationId xmlns:a16="http://schemas.microsoft.com/office/drawing/2014/main" id="{D341827A-18B4-44E1-B2BB-3C64406D441B}"/>
              </a:ext>
            </a:extLst>
          </p:cNvPr>
          <p:cNvCxnSpPr>
            <a:stCxn id="207" idx="4"/>
            <a:endCxn id="210" idx="4"/>
          </p:cNvCxnSpPr>
          <p:nvPr/>
        </p:nvCxnSpPr>
        <p:spPr bwMode="auto">
          <a:xfrm flipV="1">
            <a:off x="11568608" y="2418495"/>
            <a:ext cx="144016" cy="2304256"/>
          </a:xfrm>
          <a:prstGeom prst="bentConnector3">
            <a:avLst>
              <a:gd name="adj1" fmla="val 258732"/>
            </a:avLst>
          </a:prstGeom>
          <a:solidFill>
            <a:srgbClr val="033E78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1" name="矩形 110">
            <a:extLst>
              <a:ext uri="{FF2B5EF4-FFF2-40B4-BE49-F238E27FC236}">
                <a16:creationId xmlns:a16="http://schemas.microsoft.com/office/drawing/2014/main" id="{392FA1E2-E5AB-406A-B41B-379B1B68EB62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参考</a:t>
            </a:r>
          </a:p>
        </p:txBody>
      </p:sp>
    </p:spTree>
    <p:extLst>
      <p:ext uri="{BB962C8B-B14F-4D97-AF65-F5344CB8AC3E}">
        <p14:creationId xmlns:p14="http://schemas.microsoft.com/office/powerpoint/2010/main" val="789883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灯片编号占位符 1">
            <a:extLst>
              <a:ext uri="{FF2B5EF4-FFF2-40B4-BE49-F238E27FC236}">
                <a16:creationId xmlns:a16="http://schemas.microsoft.com/office/drawing/2014/main" id="{2A57CC6D-212E-402A-8FD6-F8BDB5F3B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/>
          <a:p>
            <a:r>
              <a:rPr lang="en-US" altLang="zh-CN" dirty="0">
                <a:solidFill>
                  <a:prstClr val="white"/>
                </a:solidFill>
              </a:rPr>
              <a:t>Page </a:t>
            </a:r>
            <a:fld id="{0C913308-F349-4B6D-A68A-DD1791B4A57B}" type="slidenum">
              <a:rPr lang="zh-CN" altLang="en-US" smtClean="0">
                <a:solidFill>
                  <a:prstClr val="white"/>
                </a:solidFill>
              </a:rPr>
              <a:t>8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40AA280-41AB-4CCF-90F6-BD20866D34D6}"/>
              </a:ext>
            </a:extLst>
          </p:cNvPr>
          <p:cNvSpPr txBox="1"/>
          <p:nvPr/>
        </p:nvSpPr>
        <p:spPr>
          <a:xfrm>
            <a:off x="655194" y="527804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数字化研发</a:t>
            </a:r>
          </a:p>
        </p:txBody>
      </p:sp>
      <p:sp>
        <p:nvSpPr>
          <p:cNvPr id="77" name="圆角矩形 51">
            <a:extLst>
              <a:ext uri="{FF2B5EF4-FFF2-40B4-BE49-F238E27FC236}">
                <a16:creationId xmlns:a16="http://schemas.microsoft.com/office/drawing/2014/main" id="{68D0CC8E-52EB-46D9-A84E-7686DE3A8C3A}"/>
              </a:ext>
            </a:extLst>
          </p:cNvPr>
          <p:cNvSpPr/>
          <p:nvPr/>
        </p:nvSpPr>
        <p:spPr bwMode="auto">
          <a:xfrm>
            <a:off x="103505" y="1494155"/>
            <a:ext cx="11825605" cy="480758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58B6E5"/>
            </a:solidFill>
            <a:prstDash val="solid"/>
            <a:miter lim="800000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58B6E5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电子实验室记录本（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58B6E5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ELN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58B6E5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）</a:t>
            </a:r>
          </a:p>
        </p:txBody>
      </p:sp>
      <p:sp>
        <p:nvSpPr>
          <p:cNvPr id="78" name="圆角矩形 14">
            <a:extLst>
              <a:ext uri="{FF2B5EF4-FFF2-40B4-BE49-F238E27FC236}">
                <a16:creationId xmlns:a16="http://schemas.microsoft.com/office/drawing/2014/main" id="{4DE31B64-E95E-403D-BA2C-307444738A35}"/>
              </a:ext>
            </a:extLst>
          </p:cNvPr>
          <p:cNvSpPr/>
          <p:nvPr/>
        </p:nvSpPr>
        <p:spPr bwMode="auto">
          <a:xfrm>
            <a:off x="103505" y="832485"/>
            <a:ext cx="11825605" cy="58610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92D050"/>
            </a:solidFill>
            <a:prstDash val="solid"/>
            <a:miter lim="800000"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项目全生命周期管理</a:t>
            </a: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CF193EE1-CE82-4AC7-893B-62B650E8AE58}"/>
              </a:ext>
            </a:extLst>
          </p:cNvPr>
          <p:cNvSpPr/>
          <p:nvPr/>
        </p:nvSpPr>
        <p:spPr bwMode="auto">
          <a:xfrm>
            <a:off x="1991949" y="881395"/>
            <a:ext cx="1011330" cy="488271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需求搜集阶段</a:t>
            </a:r>
          </a:p>
        </p:txBody>
      </p:sp>
      <p:sp>
        <p:nvSpPr>
          <p:cNvPr id="80" name="矩形: 圆角 5">
            <a:extLst>
              <a:ext uri="{FF2B5EF4-FFF2-40B4-BE49-F238E27FC236}">
                <a16:creationId xmlns:a16="http://schemas.microsoft.com/office/drawing/2014/main" id="{19D5C2A0-7D5C-4B13-A177-FC277B3BB4FA}"/>
              </a:ext>
            </a:extLst>
          </p:cNvPr>
          <p:cNvSpPr/>
          <p:nvPr/>
        </p:nvSpPr>
        <p:spPr bwMode="auto">
          <a:xfrm>
            <a:off x="3575685" y="881380"/>
            <a:ext cx="1082675" cy="488315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预研究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立项阶段</a:t>
            </a:r>
          </a:p>
        </p:txBody>
      </p:sp>
      <p:sp>
        <p:nvSpPr>
          <p:cNvPr id="81" name="矩形: 圆角 5">
            <a:extLst>
              <a:ext uri="{FF2B5EF4-FFF2-40B4-BE49-F238E27FC236}">
                <a16:creationId xmlns:a16="http://schemas.microsoft.com/office/drawing/2014/main" id="{656D8706-4F1E-41B6-B16F-41D66ABB249A}"/>
              </a:ext>
            </a:extLst>
          </p:cNvPr>
          <p:cNvSpPr/>
          <p:nvPr/>
        </p:nvSpPr>
        <p:spPr bwMode="auto">
          <a:xfrm>
            <a:off x="5519420" y="881380"/>
            <a:ext cx="1082675" cy="488315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产品研制阶段</a:t>
            </a:r>
          </a:p>
        </p:txBody>
      </p:sp>
      <p:sp>
        <p:nvSpPr>
          <p:cNvPr id="82" name="矩形: 圆角 5">
            <a:extLst>
              <a:ext uri="{FF2B5EF4-FFF2-40B4-BE49-F238E27FC236}">
                <a16:creationId xmlns:a16="http://schemas.microsoft.com/office/drawing/2014/main" id="{4AFA95A8-94A4-4F7C-BC2A-91B7AB154FC0}"/>
              </a:ext>
            </a:extLst>
          </p:cNvPr>
          <p:cNvSpPr/>
          <p:nvPr/>
        </p:nvSpPr>
        <p:spPr bwMode="auto">
          <a:xfrm>
            <a:off x="7463155" y="881380"/>
            <a:ext cx="1082675" cy="488315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试制与验证阶段</a:t>
            </a:r>
          </a:p>
        </p:txBody>
      </p:sp>
      <p:sp>
        <p:nvSpPr>
          <p:cNvPr id="83" name="矩形: 圆角 5">
            <a:extLst>
              <a:ext uri="{FF2B5EF4-FFF2-40B4-BE49-F238E27FC236}">
                <a16:creationId xmlns:a16="http://schemas.microsoft.com/office/drawing/2014/main" id="{032AF3D8-A765-48F7-9B6F-F0A5F4002107}"/>
              </a:ext>
            </a:extLst>
          </p:cNvPr>
          <p:cNvSpPr/>
          <p:nvPr/>
        </p:nvSpPr>
        <p:spPr bwMode="auto">
          <a:xfrm>
            <a:off x="9119824" y="881395"/>
            <a:ext cx="1011330" cy="488271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产品上市阶段</a:t>
            </a:r>
          </a:p>
        </p:txBody>
      </p:sp>
      <p:sp>
        <p:nvSpPr>
          <p:cNvPr id="84" name="矩形: 圆角 5">
            <a:extLst>
              <a:ext uri="{FF2B5EF4-FFF2-40B4-BE49-F238E27FC236}">
                <a16:creationId xmlns:a16="http://schemas.microsoft.com/office/drawing/2014/main" id="{A686BF3F-3EEC-4402-A7B4-AB19DCD3E4D4}"/>
              </a:ext>
            </a:extLst>
          </p:cNvPr>
          <p:cNvSpPr/>
          <p:nvPr/>
        </p:nvSpPr>
        <p:spPr bwMode="auto">
          <a:xfrm>
            <a:off x="10704149" y="881395"/>
            <a:ext cx="1011330" cy="488271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产品服务阶段</a:t>
            </a:r>
          </a:p>
        </p:txBody>
      </p: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437AD7C7-7E81-48F0-861A-FFAFB32585C8}"/>
              </a:ext>
            </a:extLst>
          </p:cNvPr>
          <p:cNvCxnSpPr>
            <a:stCxn id="79" idx="3"/>
            <a:endCxn id="80" idx="1"/>
          </p:cNvCxnSpPr>
          <p:nvPr/>
        </p:nvCxnSpPr>
        <p:spPr>
          <a:xfrm>
            <a:off x="3003550" y="1125855"/>
            <a:ext cx="572135" cy="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arrow" w="med" len="med"/>
          </a:ln>
          <a:effectLst/>
        </p:spPr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6BED3D23-7FDC-4D35-BCF9-007FC9264527}"/>
              </a:ext>
            </a:extLst>
          </p:cNvPr>
          <p:cNvCxnSpPr>
            <a:stCxn id="80" idx="3"/>
            <a:endCxn id="81" idx="1"/>
          </p:cNvCxnSpPr>
          <p:nvPr/>
        </p:nvCxnSpPr>
        <p:spPr>
          <a:xfrm>
            <a:off x="4658360" y="1125855"/>
            <a:ext cx="861060" cy="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arrow" w="med" len="med"/>
          </a:ln>
          <a:effectLst/>
        </p:spPr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37D0AD2E-928E-4C97-AAD9-B9B756383820}"/>
              </a:ext>
            </a:extLst>
          </p:cNvPr>
          <p:cNvCxnSpPr>
            <a:stCxn id="81" idx="3"/>
            <a:endCxn id="82" idx="1"/>
          </p:cNvCxnSpPr>
          <p:nvPr/>
        </p:nvCxnSpPr>
        <p:spPr>
          <a:xfrm>
            <a:off x="6602095" y="1125855"/>
            <a:ext cx="861060" cy="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arrow" w="med" len="med"/>
          </a:ln>
          <a:effectLst/>
        </p:spPr>
      </p:cxn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DD126B1D-69B5-4890-850E-14CC062509D1}"/>
              </a:ext>
            </a:extLst>
          </p:cNvPr>
          <p:cNvCxnSpPr>
            <a:stCxn id="82" idx="3"/>
            <a:endCxn id="83" idx="1"/>
          </p:cNvCxnSpPr>
          <p:nvPr/>
        </p:nvCxnSpPr>
        <p:spPr>
          <a:xfrm>
            <a:off x="8545830" y="1125855"/>
            <a:ext cx="574040" cy="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arrow" w="med" len="med"/>
          </a:ln>
          <a:effectLst/>
        </p:spPr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0AE5BF8A-A394-49DE-BD5C-794C8F1496CC}"/>
              </a:ext>
            </a:extLst>
          </p:cNvPr>
          <p:cNvCxnSpPr>
            <a:stCxn id="83" idx="3"/>
            <a:endCxn id="84" idx="1"/>
          </p:cNvCxnSpPr>
          <p:nvPr/>
        </p:nvCxnSpPr>
        <p:spPr>
          <a:xfrm>
            <a:off x="10131425" y="1125855"/>
            <a:ext cx="572770" cy="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arrow" w="med" len="med"/>
          </a:ln>
          <a:effectLst/>
        </p:spPr>
      </p:cxnSp>
      <p:sp>
        <p:nvSpPr>
          <p:cNvPr id="90" name="文本框 89">
            <a:extLst>
              <a:ext uri="{FF2B5EF4-FFF2-40B4-BE49-F238E27FC236}">
                <a16:creationId xmlns:a16="http://schemas.microsoft.com/office/drawing/2014/main" id="{E7FCDEEC-97D3-41C7-B98F-1F6D6FF34542}"/>
              </a:ext>
            </a:extLst>
          </p:cNvPr>
          <p:cNvSpPr txBox="1"/>
          <p:nvPr/>
        </p:nvSpPr>
        <p:spPr>
          <a:xfrm>
            <a:off x="103761" y="3357880"/>
            <a:ext cx="461665" cy="15842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实现功能</a:t>
            </a:r>
          </a:p>
        </p:txBody>
      </p: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D50A6875-2D2B-4F56-9174-857CE16DB5B8}"/>
              </a:ext>
            </a:extLst>
          </p:cNvPr>
          <p:cNvGrpSpPr/>
          <p:nvPr/>
        </p:nvGrpSpPr>
        <p:grpSpPr>
          <a:xfrm>
            <a:off x="9940290" y="3002915"/>
            <a:ext cx="1702246" cy="2363950"/>
            <a:chOff x="875" y="4737"/>
            <a:chExt cx="2681" cy="3723"/>
          </a:xfrm>
        </p:grpSpPr>
        <p:sp>
          <p:nvSpPr>
            <p:cNvPr id="92" name="矩形: 圆角 28">
              <a:extLst>
                <a:ext uri="{FF2B5EF4-FFF2-40B4-BE49-F238E27FC236}">
                  <a16:creationId xmlns:a16="http://schemas.microsoft.com/office/drawing/2014/main" id="{7E486191-F9FF-4415-B39D-3413B534ECBB}"/>
                </a:ext>
              </a:extLst>
            </p:cNvPr>
            <p:cNvSpPr/>
            <p:nvPr/>
          </p:nvSpPr>
          <p:spPr bwMode="auto">
            <a:xfrm>
              <a:off x="1299" y="5710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QMS</a:t>
              </a:r>
            </a:p>
          </p:txBody>
        </p:sp>
        <p:sp>
          <p:nvSpPr>
            <p:cNvPr id="93" name="矩形: 圆角 30">
              <a:extLst>
                <a:ext uri="{FF2B5EF4-FFF2-40B4-BE49-F238E27FC236}">
                  <a16:creationId xmlns:a16="http://schemas.microsoft.com/office/drawing/2014/main" id="{AFF828BB-D62B-45C6-A55F-61B0043AD718}"/>
                </a:ext>
              </a:extLst>
            </p:cNvPr>
            <p:cNvSpPr/>
            <p:nvPr/>
          </p:nvSpPr>
          <p:spPr bwMode="auto">
            <a:xfrm>
              <a:off x="1299" y="4737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SAP</a:t>
              </a:r>
            </a:p>
          </p:txBody>
        </p:sp>
        <p:sp>
          <p:nvSpPr>
            <p:cNvPr id="94" name="矩形: 圆角 32">
              <a:extLst>
                <a:ext uri="{FF2B5EF4-FFF2-40B4-BE49-F238E27FC236}">
                  <a16:creationId xmlns:a16="http://schemas.microsoft.com/office/drawing/2014/main" id="{E91C12DE-80AD-43EE-923A-964C8B4A2507}"/>
                </a:ext>
              </a:extLst>
            </p:cNvPr>
            <p:cNvSpPr/>
            <p:nvPr/>
          </p:nvSpPr>
          <p:spPr bwMode="auto">
            <a:xfrm>
              <a:off x="1308" y="7691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OA</a:t>
              </a:r>
            </a:p>
          </p:txBody>
        </p:sp>
        <p:sp>
          <p:nvSpPr>
            <p:cNvPr id="95" name="矩形: 圆角 33">
              <a:extLst>
                <a:ext uri="{FF2B5EF4-FFF2-40B4-BE49-F238E27FC236}">
                  <a16:creationId xmlns:a16="http://schemas.microsoft.com/office/drawing/2014/main" id="{CB37787C-2139-40DD-99C9-41785681A8C5}"/>
                </a:ext>
              </a:extLst>
            </p:cNvPr>
            <p:cNvSpPr/>
            <p:nvPr/>
          </p:nvSpPr>
          <p:spPr bwMode="auto">
            <a:xfrm>
              <a:off x="1284" y="6697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PLM</a:t>
              </a:r>
            </a:p>
          </p:txBody>
        </p:sp>
        <p:cxnSp>
          <p:nvCxnSpPr>
            <p:cNvPr id="96" name="直接连接符 95">
              <a:extLst>
                <a:ext uri="{FF2B5EF4-FFF2-40B4-BE49-F238E27FC236}">
                  <a16:creationId xmlns:a16="http://schemas.microsoft.com/office/drawing/2014/main" id="{2450621D-FB47-4ABE-929C-07892120ED29}"/>
                </a:ext>
              </a:extLst>
            </p:cNvPr>
            <p:cNvCxnSpPr>
              <a:endCxn id="93" idx="1"/>
            </p:cNvCxnSpPr>
            <p:nvPr/>
          </p:nvCxnSpPr>
          <p:spPr>
            <a:xfrm flipV="1">
              <a:off x="875" y="5122"/>
              <a:ext cx="424" cy="1414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04583F2E-0B4B-4597-95C5-14135D3D3AE5}"/>
                </a:ext>
              </a:extLst>
            </p:cNvPr>
            <p:cNvCxnSpPr>
              <a:stCxn id="90" idx="3"/>
              <a:endCxn id="95" idx="1"/>
            </p:cNvCxnSpPr>
            <p:nvPr/>
          </p:nvCxnSpPr>
          <p:spPr>
            <a:xfrm>
              <a:off x="890" y="6536"/>
              <a:ext cx="394" cy="546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6D984D8C-1E5B-4088-A8DC-7CA70CBBF7EB}"/>
                </a:ext>
              </a:extLst>
            </p:cNvPr>
            <p:cNvCxnSpPr>
              <a:stCxn id="90" idx="3"/>
              <a:endCxn id="92" idx="1"/>
            </p:cNvCxnSpPr>
            <p:nvPr/>
          </p:nvCxnSpPr>
          <p:spPr>
            <a:xfrm flipV="1">
              <a:off x="890" y="6095"/>
              <a:ext cx="409" cy="441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2AC5C9E0-94B5-4D6A-855F-133EC0A976DB}"/>
                </a:ext>
              </a:extLst>
            </p:cNvPr>
            <p:cNvCxnSpPr>
              <a:stCxn id="90" idx="3"/>
              <a:endCxn id="94" idx="1"/>
            </p:cNvCxnSpPr>
            <p:nvPr/>
          </p:nvCxnSpPr>
          <p:spPr>
            <a:xfrm>
              <a:off x="890" y="6536"/>
              <a:ext cx="418" cy="1540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</p:grpSp>
      <p:sp>
        <p:nvSpPr>
          <p:cNvPr id="100" name="文本框 99">
            <a:extLst>
              <a:ext uri="{FF2B5EF4-FFF2-40B4-BE49-F238E27FC236}">
                <a16:creationId xmlns:a16="http://schemas.microsoft.com/office/drawing/2014/main" id="{88A5D1DA-9517-47E5-885E-81EDE50D2C20}"/>
              </a:ext>
            </a:extLst>
          </p:cNvPr>
          <p:cNvSpPr txBox="1"/>
          <p:nvPr/>
        </p:nvSpPr>
        <p:spPr>
          <a:xfrm>
            <a:off x="2495191" y="3357880"/>
            <a:ext cx="459740" cy="15842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基础数据建立</a:t>
            </a: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9B5F2549-BBAF-46AC-BD5B-5CEB8F133205}"/>
              </a:ext>
            </a:extLst>
          </p:cNvPr>
          <p:cNvSpPr txBox="1"/>
          <p:nvPr/>
        </p:nvSpPr>
        <p:spPr>
          <a:xfrm>
            <a:off x="2954655" y="2376170"/>
            <a:ext cx="2498090" cy="3894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16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、物料</a:t>
            </a:r>
            <a:endParaRPr lang="zh-CN" altLang="en-US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与</a:t>
            </a:r>
            <a:r>
              <a:rPr lang="en-US" altLang="zh-CN" sz="14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PLM</a:t>
            </a: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同步物料编码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物料采购入库台账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采购费用同步</a:t>
            </a:r>
            <a:r>
              <a:rPr lang="en-US" altLang="zh-CN" sz="14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SAP</a:t>
            </a:r>
          </a:p>
          <a:p>
            <a:pPr marL="0" lvl="1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2、仪器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建立仪器台账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全生命周期管理</a:t>
            </a:r>
            <a:r>
              <a:rPr lang="zh-CN" altLang="en-US" sz="14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QMS</a:t>
            </a:r>
            <a:endParaRPr lang="zh-CN" altLang="en-US" sz="140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1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3、标准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原材料准入标准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成品检测标准</a:t>
            </a:r>
          </a:p>
          <a:p>
            <a:pPr marL="0" lvl="1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 b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4、人员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组织架构</a:t>
            </a:r>
          </a:p>
          <a:p>
            <a:pPr marL="0" lvl="1" indent="-24511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权限管理</a:t>
            </a: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9AACDB33-9761-47D4-8912-7CAEDD646874}"/>
              </a:ext>
            </a:extLst>
          </p:cNvPr>
          <p:cNvSpPr txBox="1"/>
          <p:nvPr/>
        </p:nvSpPr>
        <p:spPr>
          <a:xfrm>
            <a:off x="5247916" y="3357880"/>
            <a:ext cx="459740" cy="15842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实验记录流程</a:t>
            </a: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3A626876-2619-4457-B0DD-A5338054D8AA}"/>
              </a:ext>
            </a:extLst>
          </p:cNvPr>
          <p:cNvSpPr txBox="1"/>
          <p:nvPr/>
        </p:nvSpPr>
        <p:spPr>
          <a:xfrm>
            <a:off x="9480826" y="3357880"/>
            <a:ext cx="459740" cy="15842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外部接口</a:t>
            </a:r>
          </a:p>
        </p:txBody>
      </p: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BDC88205-FBDE-442A-B6A5-DDAFD39FFF92}"/>
              </a:ext>
            </a:extLst>
          </p:cNvPr>
          <p:cNvGrpSpPr/>
          <p:nvPr/>
        </p:nvGrpSpPr>
        <p:grpSpPr>
          <a:xfrm>
            <a:off x="682625" y="2514600"/>
            <a:ext cx="1702435" cy="3609975"/>
            <a:chOff x="875" y="3760"/>
            <a:chExt cx="2681" cy="5685"/>
          </a:xfrm>
        </p:grpSpPr>
        <p:sp>
          <p:nvSpPr>
            <p:cNvPr id="105" name="矩形: 圆角 28">
              <a:extLst>
                <a:ext uri="{FF2B5EF4-FFF2-40B4-BE49-F238E27FC236}">
                  <a16:creationId xmlns:a16="http://schemas.microsoft.com/office/drawing/2014/main" id="{5CC416C4-712B-4564-AC97-CA1BBC59A3ED}"/>
                </a:ext>
              </a:extLst>
            </p:cNvPr>
            <p:cNvSpPr/>
            <p:nvPr/>
          </p:nvSpPr>
          <p:spPr bwMode="auto">
            <a:xfrm>
              <a:off x="1299" y="5710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实验任务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（工单）派发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6" name="矩形: 圆角 30">
              <a:extLst>
                <a:ext uri="{FF2B5EF4-FFF2-40B4-BE49-F238E27FC236}">
                  <a16:creationId xmlns:a16="http://schemas.microsoft.com/office/drawing/2014/main" id="{F3F40E5F-2877-4F97-91B1-328371B628C2}"/>
                </a:ext>
              </a:extLst>
            </p:cNvPr>
            <p:cNvSpPr/>
            <p:nvPr/>
          </p:nvSpPr>
          <p:spPr bwMode="auto">
            <a:xfrm>
              <a:off x="1299" y="4737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实验数据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无纸化记录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7" name="矩形: 圆角 31">
              <a:extLst>
                <a:ext uri="{FF2B5EF4-FFF2-40B4-BE49-F238E27FC236}">
                  <a16:creationId xmlns:a16="http://schemas.microsoft.com/office/drawing/2014/main" id="{2910843F-50AB-48BC-BC71-975EFA131F50}"/>
                </a:ext>
              </a:extLst>
            </p:cNvPr>
            <p:cNvSpPr/>
            <p:nvPr/>
          </p:nvSpPr>
          <p:spPr bwMode="auto">
            <a:xfrm>
              <a:off x="1294" y="3760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标准化实验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记录模板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8" name="矩形: 圆角 32">
              <a:extLst>
                <a:ext uri="{FF2B5EF4-FFF2-40B4-BE49-F238E27FC236}">
                  <a16:creationId xmlns:a16="http://schemas.microsoft.com/office/drawing/2014/main" id="{B3F2C378-FBC2-4D29-8D46-C5D32A7569DA}"/>
                </a:ext>
              </a:extLst>
            </p:cNvPr>
            <p:cNvSpPr/>
            <p:nvPr/>
          </p:nvSpPr>
          <p:spPr bwMode="auto">
            <a:xfrm>
              <a:off x="1308" y="7691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实验人员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工作量统计</a:t>
              </a:r>
            </a:p>
          </p:txBody>
        </p:sp>
        <p:sp>
          <p:nvSpPr>
            <p:cNvPr id="109" name="矩形: 圆角 33">
              <a:extLst>
                <a:ext uri="{FF2B5EF4-FFF2-40B4-BE49-F238E27FC236}">
                  <a16:creationId xmlns:a16="http://schemas.microsoft.com/office/drawing/2014/main" id="{43A457AF-34F3-4AD9-BA20-4D6B2CD5A99F}"/>
                </a:ext>
              </a:extLst>
            </p:cNvPr>
            <p:cNvSpPr/>
            <p:nvPr/>
          </p:nvSpPr>
          <p:spPr bwMode="auto">
            <a:xfrm>
              <a:off x="1284" y="6697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实验报告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自动生成</a:t>
              </a:r>
            </a:p>
          </p:txBody>
        </p:sp>
        <p:sp>
          <p:nvSpPr>
            <p:cNvPr id="110" name="矩形: 圆角 53">
              <a:extLst>
                <a:ext uri="{FF2B5EF4-FFF2-40B4-BE49-F238E27FC236}">
                  <a16:creationId xmlns:a16="http://schemas.microsoft.com/office/drawing/2014/main" id="{C69F2816-F356-4F80-AB5C-0CB855999EAA}"/>
                </a:ext>
              </a:extLst>
            </p:cNvPr>
            <p:cNvSpPr/>
            <p:nvPr/>
          </p:nvSpPr>
          <p:spPr bwMode="auto">
            <a:xfrm>
              <a:off x="1308" y="8677"/>
              <a:ext cx="2248" cy="769"/>
            </a:xfrm>
            <a:prstGeom prst="roundRect">
              <a:avLst/>
            </a:prstGeom>
            <a:solidFill>
              <a:srgbClr val="383841"/>
            </a:solidFill>
            <a:ln>
              <a:noFill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实验内容检索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知识库建立</a:t>
              </a:r>
            </a:p>
          </p:txBody>
        </p: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DFF62403-4A52-4D30-B14A-D94540C961CA}"/>
                </a:ext>
              </a:extLst>
            </p:cNvPr>
            <p:cNvCxnSpPr>
              <a:endCxn id="107" idx="1"/>
            </p:cNvCxnSpPr>
            <p:nvPr/>
          </p:nvCxnSpPr>
          <p:spPr>
            <a:xfrm flipV="1">
              <a:off x="890" y="4145"/>
              <a:ext cx="404" cy="2391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A310DABD-38BD-4223-BFB2-F07895027FDC}"/>
                </a:ext>
              </a:extLst>
            </p:cNvPr>
            <p:cNvCxnSpPr/>
            <p:nvPr/>
          </p:nvCxnSpPr>
          <p:spPr>
            <a:xfrm flipV="1">
              <a:off x="875" y="5122"/>
              <a:ext cx="409" cy="1414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03D50DB6-CFB0-4F62-AD87-5294E15D366A}"/>
                </a:ext>
              </a:extLst>
            </p:cNvPr>
            <p:cNvCxnSpPr>
              <a:endCxn id="109" idx="1"/>
            </p:cNvCxnSpPr>
            <p:nvPr/>
          </p:nvCxnSpPr>
          <p:spPr>
            <a:xfrm>
              <a:off x="890" y="6536"/>
              <a:ext cx="394" cy="546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F8C587B3-44D2-4B70-8217-3802BFDE9A84}"/>
                </a:ext>
              </a:extLst>
            </p:cNvPr>
            <p:cNvCxnSpPr>
              <a:endCxn id="105" idx="1"/>
            </p:cNvCxnSpPr>
            <p:nvPr/>
          </p:nvCxnSpPr>
          <p:spPr>
            <a:xfrm flipV="1">
              <a:off x="890" y="6095"/>
              <a:ext cx="409" cy="441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B948F437-7F35-422F-B26C-6F6FD1788F3A}"/>
                </a:ext>
              </a:extLst>
            </p:cNvPr>
            <p:cNvCxnSpPr>
              <a:endCxn id="110" idx="1"/>
            </p:cNvCxnSpPr>
            <p:nvPr/>
          </p:nvCxnSpPr>
          <p:spPr>
            <a:xfrm>
              <a:off x="890" y="6536"/>
              <a:ext cx="418" cy="2526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AB0C424B-3C56-4BD2-81EF-6563E575832B}"/>
                </a:ext>
              </a:extLst>
            </p:cNvPr>
            <p:cNvCxnSpPr>
              <a:endCxn id="108" idx="1"/>
            </p:cNvCxnSpPr>
            <p:nvPr/>
          </p:nvCxnSpPr>
          <p:spPr>
            <a:xfrm>
              <a:off x="890" y="6536"/>
              <a:ext cx="418" cy="1540"/>
            </a:xfrm>
            <a:prstGeom prst="line">
              <a:avLst/>
            </a:prstGeom>
            <a:noFill/>
            <a:ln w="19050" cap="flat" cmpd="sng" algn="ctr">
              <a:solidFill>
                <a:srgbClr val="383841"/>
              </a:solidFill>
              <a:prstDash val="solid"/>
              <a:miter lim="800000"/>
            </a:ln>
            <a:effectLst/>
          </p:spPr>
        </p:cxnSp>
      </p:grpSp>
      <p:sp>
        <p:nvSpPr>
          <p:cNvPr id="117" name="矩形: 圆角 34">
            <a:extLst>
              <a:ext uri="{FF2B5EF4-FFF2-40B4-BE49-F238E27FC236}">
                <a16:creationId xmlns:a16="http://schemas.microsoft.com/office/drawing/2014/main" id="{4F97B582-FAF3-4EED-A5AE-E7C952142A90}"/>
              </a:ext>
            </a:extLst>
          </p:cNvPr>
          <p:cNvSpPr/>
          <p:nvPr/>
        </p:nvSpPr>
        <p:spPr bwMode="auto">
          <a:xfrm>
            <a:off x="7824470" y="2514600"/>
            <a:ext cx="1427480" cy="488315"/>
          </a:xfrm>
          <a:prstGeom prst="roundRect">
            <a:avLst/>
          </a:prstGeom>
          <a:solidFill>
            <a:sysClr val="window" lastClr="FFFFFF"/>
          </a:solidFill>
          <a:ln w="38100">
            <a:solidFill>
              <a:srgbClr val="383841"/>
            </a:solidFill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工程试用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（中试）</a:t>
            </a:r>
          </a:p>
        </p:txBody>
      </p:sp>
      <p:grpSp>
        <p:nvGrpSpPr>
          <p:cNvPr id="118" name="组合 117">
            <a:extLst>
              <a:ext uri="{FF2B5EF4-FFF2-40B4-BE49-F238E27FC236}">
                <a16:creationId xmlns:a16="http://schemas.microsoft.com/office/drawing/2014/main" id="{12CE2326-2FC6-474E-9FFC-6FC717826D2F}"/>
              </a:ext>
            </a:extLst>
          </p:cNvPr>
          <p:cNvGrpSpPr/>
          <p:nvPr/>
        </p:nvGrpSpPr>
        <p:grpSpPr>
          <a:xfrm>
            <a:off x="5952490" y="1731645"/>
            <a:ext cx="3305810" cy="4270375"/>
            <a:chOff x="9374" y="2727"/>
            <a:chExt cx="5206" cy="6725"/>
          </a:xfrm>
        </p:grpSpPr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5729F5F1-66DB-4D1A-8D43-22E5BE061287}"/>
                </a:ext>
              </a:extLst>
            </p:cNvPr>
            <p:cNvGrpSpPr/>
            <p:nvPr/>
          </p:nvGrpSpPr>
          <p:grpSpPr>
            <a:xfrm>
              <a:off x="9374" y="3960"/>
              <a:ext cx="5207" cy="5493"/>
              <a:chOff x="9827" y="3760"/>
              <a:chExt cx="5207" cy="5493"/>
            </a:xfrm>
          </p:grpSpPr>
          <p:sp>
            <p:nvSpPr>
              <p:cNvPr id="122" name="矩形: 圆角 34">
                <a:extLst>
                  <a:ext uri="{FF2B5EF4-FFF2-40B4-BE49-F238E27FC236}">
                    <a16:creationId xmlns:a16="http://schemas.microsoft.com/office/drawing/2014/main" id="{27056409-15E7-4AE1-92B3-275C112AA389}"/>
                  </a:ext>
                </a:extLst>
              </p:cNvPr>
              <p:cNvSpPr/>
              <p:nvPr/>
            </p:nvSpPr>
            <p:spPr bwMode="auto">
              <a:xfrm>
                <a:off x="9827" y="3760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产品配方设计</a:t>
                </a:r>
              </a:p>
            </p:txBody>
          </p:sp>
          <p:sp>
            <p:nvSpPr>
              <p:cNvPr id="123" name="矩形: 圆角 34">
                <a:extLst>
                  <a:ext uri="{FF2B5EF4-FFF2-40B4-BE49-F238E27FC236}">
                    <a16:creationId xmlns:a16="http://schemas.microsoft.com/office/drawing/2014/main" id="{297FC1C0-0CED-4EFD-B96D-015CF1FBC1A6}"/>
                  </a:ext>
                </a:extLst>
              </p:cNvPr>
              <p:cNvSpPr/>
              <p:nvPr/>
            </p:nvSpPr>
            <p:spPr bwMode="auto">
              <a:xfrm>
                <a:off x="9827" y="4941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配方成本验证</a:t>
                </a:r>
              </a:p>
            </p:txBody>
          </p:sp>
          <p:sp>
            <p:nvSpPr>
              <p:cNvPr id="124" name="矩形: 圆角 34">
                <a:extLst>
                  <a:ext uri="{FF2B5EF4-FFF2-40B4-BE49-F238E27FC236}">
                    <a16:creationId xmlns:a16="http://schemas.microsoft.com/office/drawing/2014/main" id="{08181F39-7FAE-4B9A-91DB-0C580A32420D}"/>
                  </a:ext>
                </a:extLst>
              </p:cNvPr>
              <p:cNvSpPr/>
              <p:nvPr/>
            </p:nvSpPr>
            <p:spPr bwMode="auto">
              <a:xfrm>
                <a:off x="9827" y="6122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实验样品制备</a:t>
                </a:r>
              </a:p>
            </p:txBody>
          </p:sp>
          <p:sp>
            <p:nvSpPr>
              <p:cNvPr id="125" name="矩形: 圆角 34">
                <a:extLst>
                  <a:ext uri="{FF2B5EF4-FFF2-40B4-BE49-F238E27FC236}">
                    <a16:creationId xmlns:a16="http://schemas.microsoft.com/office/drawing/2014/main" id="{AB2909EA-DF1E-4E9F-8483-C2AE0575707C}"/>
                  </a:ext>
                </a:extLst>
              </p:cNvPr>
              <p:cNvSpPr/>
              <p:nvPr/>
            </p:nvSpPr>
            <p:spPr bwMode="auto">
              <a:xfrm>
                <a:off x="9827" y="7330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实验样品成型</a:t>
                </a:r>
              </a:p>
            </p:txBody>
          </p:sp>
          <p:sp>
            <p:nvSpPr>
              <p:cNvPr id="126" name="矩形: 圆角 34">
                <a:extLst>
                  <a:ext uri="{FF2B5EF4-FFF2-40B4-BE49-F238E27FC236}">
                    <a16:creationId xmlns:a16="http://schemas.microsoft.com/office/drawing/2014/main" id="{7CB886F1-990F-4A75-B662-AA00630E582F}"/>
                  </a:ext>
                </a:extLst>
              </p:cNvPr>
              <p:cNvSpPr/>
              <p:nvPr/>
            </p:nvSpPr>
            <p:spPr bwMode="auto">
              <a:xfrm>
                <a:off x="9827" y="8484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样品全项性能检测（自检）</a:t>
                </a:r>
              </a:p>
            </p:txBody>
          </p:sp>
          <p:sp>
            <p:nvSpPr>
              <p:cNvPr id="127" name="矩形: 圆角 34">
                <a:extLst>
                  <a:ext uri="{FF2B5EF4-FFF2-40B4-BE49-F238E27FC236}">
                    <a16:creationId xmlns:a16="http://schemas.microsoft.com/office/drawing/2014/main" id="{17125995-FD59-4311-98A7-B1706F12F5CF}"/>
                  </a:ext>
                </a:extLst>
              </p:cNvPr>
              <p:cNvSpPr/>
              <p:nvPr/>
            </p:nvSpPr>
            <p:spPr bwMode="auto">
              <a:xfrm>
                <a:off x="12775" y="8484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样品全项性能检测（第三方）</a:t>
                </a:r>
              </a:p>
            </p:txBody>
          </p:sp>
          <p:cxnSp>
            <p:nvCxnSpPr>
              <p:cNvPr id="128" name="直接箭头连接符 127">
                <a:extLst>
                  <a:ext uri="{FF2B5EF4-FFF2-40B4-BE49-F238E27FC236}">
                    <a16:creationId xmlns:a16="http://schemas.microsoft.com/office/drawing/2014/main" id="{139E2738-750E-4C1C-8A1B-B0E3A26BB875}"/>
                  </a:ext>
                </a:extLst>
              </p:cNvPr>
              <p:cNvCxnSpPr>
                <a:stCxn id="122" idx="2"/>
                <a:endCxn id="123" idx="0"/>
              </p:cNvCxnSpPr>
              <p:nvPr/>
            </p:nvCxnSpPr>
            <p:spPr>
              <a:xfrm>
                <a:off x="10951" y="4529"/>
                <a:ext cx="0" cy="412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29" name="直接箭头连接符 128">
                <a:extLst>
                  <a:ext uri="{FF2B5EF4-FFF2-40B4-BE49-F238E27FC236}">
                    <a16:creationId xmlns:a16="http://schemas.microsoft.com/office/drawing/2014/main" id="{0FC7AB1F-BDF0-48B3-8D6A-398C8F35D0F3}"/>
                  </a:ext>
                </a:extLst>
              </p:cNvPr>
              <p:cNvCxnSpPr/>
              <p:nvPr/>
            </p:nvCxnSpPr>
            <p:spPr>
              <a:xfrm>
                <a:off x="10951" y="5689"/>
                <a:ext cx="0" cy="412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0" name="直接箭头连接符 129">
                <a:extLst>
                  <a:ext uri="{FF2B5EF4-FFF2-40B4-BE49-F238E27FC236}">
                    <a16:creationId xmlns:a16="http://schemas.microsoft.com/office/drawing/2014/main" id="{FA87F8A3-5409-432E-800C-AE7CDCA46962}"/>
                  </a:ext>
                </a:extLst>
              </p:cNvPr>
              <p:cNvCxnSpPr/>
              <p:nvPr/>
            </p:nvCxnSpPr>
            <p:spPr>
              <a:xfrm>
                <a:off x="10951" y="6912"/>
                <a:ext cx="0" cy="412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1" name="直接箭头连接符 130">
                <a:extLst>
                  <a:ext uri="{FF2B5EF4-FFF2-40B4-BE49-F238E27FC236}">
                    <a16:creationId xmlns:a16="http://schemas.microsoft.com/office/drawing/2014/main" id="{B7ED4EB8-351A-49D4-AA95-E816917263B1}"/>
                  </a:ext>
                </a:extLst>
              </p:cNvPr>
              <p:cNvCxnSpPr/>
              <p:nvPr/>
            </p:nvCxnSpPr>
            <p:spPr>
              <a:xfrm>
                <a:off x="10951" y="8072"/>
                <a:ext cx="0" cy="412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2" name="直接箭头连接符 131">
                <a:extLst>
                  <a:ext uri="{FF2B5EF4-FFF2-40B4-BE49-F238E27FC236}">
                    <a16:creationId xmlns:a16="http://schemas.microsoft.com/office/drawing/2014/main" id="{B7EA9A51-307F-4C8C-9BAE-6400D137B835}"/>
                  </a:ext>
                </a:extLst>
              </p:cNvPr>
              <p:cNvCxnSpPr>
                <a:stCxn id="126" idx="3"/>
                <a:endCxn id="127" idx="1"/>
              </p:cNvCxnSpPr>
              <p:nvPr/>
            </p:nvCxnSpPr>
            <p:spPr>
              <a:xfrm>
                <a:off x="12075" y="8869"/>
                <a:ext cx="700" cy="0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sp>
            <p:nvSpPr>
              <p:cNvPr id="133" name="矩形: 圆角 34">
                <a:extLst>
                  <a:ext uri="{FF2B5EF4-FFF2-40B4-BE49-F238E27FC236}">
                    <a16:creationId xmlns:a16="http://schemas.microsoft.com/office/drawing/2014/main" id="{F133DE04-2197-4A5C-A076-6D64493C558C}"/>
                  </a:ext>
                </a:extLst>
              </p:cNvPr>
              <p:cNvSpPr/>
              <p:nvPr/>
            </p:nvSpPr>
            <p:spPr bwMode="auto">
              <a:xfrm>
                <a:off x="12786" y="7330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确认实验室配方</a:t>
                </a:r>
              </a:p>
            </p:txBody>
          </p:sp>
          <p:sp>
            <p:nvSpPr>
              <p:cNvPr id="134" name="矩形: 圆角 34">
                <a:extLst>
                  <a:ext uri="{FF2B5EF4-FFF2-40B4-BE49-F238E27FC236}">
                    <a16:creationId xmlns:a16="http://schemas.microsoft.com/office/drawing/2014/main" id="{6A251735-01E2-4425-958A-FBD85BBD9C75}"/>
                  </a:ext>
                </a:extLst>
              </p:cNvPr>
              <p:cNvSpPr/>
              <p:nvPr/>
            </p:nvSpPr>
            <p:spPr bwMode="auto">
              <a:xfrm>
                <a:off x="12775" y="6151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应用测试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（小试）</a:t>
                </a:r>
              </a:p>
            </p:txBody>
          </p:sp>
          <p:sp>
            <p:nvSpPr>
              <p:cNvPr id="135" name="矩形: 圆角 34">
                <a:extLst>
                  <a:ext uri="{FF2B5EF4-FFF2-40B4-BE49-F238E27FC236}">
                    <a16:creationId xmlns:a16="http://schemas.microsoft.com/office/drawing/2014/main" id="{6419FCC5-3357-46AB-8EA6-5D0494C8E55C}"/>
                  </a:ext>
                </a:extLst>
              </p:cNvPr>
              <p:cNvSpPr/>
              <p:nvPr/>
            </p:nvSpPr>
            <p:spPr bwMode="auto">
              <a:xfrm>
                <a:off x="12786" y="4956"/>
                <a:ext cx="2248" cy="769"/>
              </a:xfrm>
              <a:prstGeom prst="roundRect">
                <a:avLst/>
              </a:prstGeom>
              <a:solidFill>
                <a:sysClr val="window" lastClr="FFFFFF"/>
              </a:solidFill>
              <a:ln w="38100">
                <a:solidFill>
                  <a:srgbClr val="383841"/>
                </a:solidFill>
              </a:ln>
            </p:spPr>
            <p:txBody>
              <a:bodyPr vert="horz" wrap="square" lIns="91440" tIns="45720" rIns="91440" bIns="45720" numCol="1" rtlCol="0" anchor="ctr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确认研制阶段最优配方</a:t>
                </a:r>
              </a:p>
            </p:txBody>
          </p:sp>
          <p:cxnSp>
            <p:nvCxnSpPr>
              <p:cNvPr id="136" name="直接箭头连接符 135">
                <a:extLst>
                  <a:ext uri="{FF2B5EF4-FFF2-40B4-BE49-F238E27FC236}">
                    <a16:creationId xmlns:a16="http://schemas.microsoft.com/office/drawing/2014/main" id="{630340A7-E46F-40E2-8699-89F4AB86C7CA}"/>
                  </a:ext>
                </a:extLst>
              </p:cNvPr>
              <p:cNvCxnSpPr>
                <a:stCxn id="127" idx="0"/>
                <a:endCxn id="133" idx="2"/>
              </p:cNvCxnSpPr>
              <p:nvPr/>
            </p:nvCxnSpPr>
            <p:spPr>
              <a:xfrm flipV="1">
                <a:off x="13899" y="8099"/>
                <a:ext cx="11" cy="385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7" name="直接箭头连接符 136">
                <a:extLst>
                  <a:ext uri="{FF2B5EF4-FFF2-40B4-BE49-F238E27FC236}">
                    <a16:creationId xmlns:a16="http://schemas.microsoft.com/office/drawing/2014/main" id="{9C63E517-24D5-49B8-AC06-AC5694D25B74}"/>
                  </a:ext>
                </a:extLst>
              </p:cNvPr>
              <p:cNvCxnSpPr>
                <a:stCxn id="133" idx="0"/>
                <a:endCxn id="134" idx="2"/>
              </p:cNvCxnSpPr>
              <p:nvPr/>
            </p:nvCxnSpPr>
            <p:spPr>
              <a:xfrm flipH="1" flipV="1">
                <a:off x="13899" y="6920"/>
                <a:ext cx="11" cy="410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8" name="直接箭头连接符 137">
                <a:extLst>
                  <a:ext uri="{FF2B5EF4-FFF2-40B4-BE49-F238E27FC236}">
                    <a16:creationId xmlns:a16="http://schemas.microsoft.com/office/drawing/2014/main" id="{A2C92D22-B6CF-440B-94A3-65A4B39CA6F0}"/>
                  </a:ext>
                </a:extLst>
              </p:cNvPr>
              <p:cNvCxnSpPr>
                <a:stCxn id="134" idx="0"/>
                <a:endCxn id="135" idx="2"/>
              </p:cNvCxnSpPr>
              <p:nvPr/>
            </p:nvCxnSpPr>
            <p:spPr>
              <a:xfrm flipV="1">
                <a:off x="13899" y="5725"/>
                <a:ext cx="11" cy="426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  <p:cxnSp>
            <p:nvCxnSpPr>
              <p:cNvPr id="139" name="直接箭头连接符 138">
                <a:extLst>
                  <a:ext uri="{FF2B5EF4-FFF2-40B4-BE49-F238E27FC236}">
                    <a16:creationId xmlns:a16="http://schemas.microsoft.com/office/drawing/2014/main" id="{C46E2267-E3D6-450F-A39B-D5253757A157}"/>
                  </a:ext>
                </a:extLst>
              </p:cNvPr>
              <p:cNvCxnSpPr>
                <a:stCxn id="135" idx="0"/>
              </p:cNvCxnSpPr>
              <p:nvPr/>
            </p:nvCxnSpPr>
            <p:spPr>
              <a:xfrm flipH="1" flipV="1">
                <a:off x="13899" y="4529"/>
                <a:ext cx="11" cy="427"/>
              </a:xfrm>
              <a:prstGeom prst="straightConnector1">
                <a:avLst/>
              </a:prstGeom>
              <a:noFill/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  <a:tailEnd type="arrow" w="med" len="med"/>
              </a:ln>
              <a:effectLst/>
            </p:spPr>
          </p:cxnSp>
        </p:grpSp>
        <p:sp>
          <p:nvSpPr>
            <p:cNvPr id="120" name="矩形: 圆角 34">
              <a:extLst>
                <a:ext uri="{FF2B5EF4-FFF2-40B4-BE49-F238E27FC236}">
                  <a16:creationId xmlns:a16="http://schemas.microsoft.com/office/drawing/2014/main" id="{DFAF5505-909B-4494-9FC7-B0800154723E}"/>
                </a:ext>
              </a:extLst>
            </p:cNvPr>
            <p:cNvSpPr/>
            <p:nvPr/>
          </p:nvSpPr>
          <p:spPr bwMode="auto">
            <a:xfrm>
              <a:off x="12322" y="2727"/>
              <a:ext cx="2248" cy="769"/>
            </a:xfrm>
            <a:prstGeom prst="roundRect">
              <a:avLst/>
            </a:prstGeom>
            <a:solidFill>
              <a:sysClr val="window" lastClr="FFFFFF"/>
            </a:solidFill>
            <a:ln w="38100">
              <a:solidFill>
                <a:srgbClr val="383841"/>
              </a:solidFill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交付用于生产的配方</a:t>
              </a:r>
            </a:p>
          </p:txBody>
        </p:sp>
        <p:cxnSp>
          <p:nvCxnSpPr>
            <p:cNvPr id="121" name="直接箭头连接符 120">
              <a:extLst>
                <a:ext uri="{FF2B5EF4-FFF2-40B4-BE49-F238E27FC236}">
                  <a16:creationId xmlns:a16="http://schemas.microsoft.com/office/drawing/2014/main" id="{A523E9FF-CB00-4638-8FAD-DDCB43DC0332}"/>
                </a:ext>
              </a:extLst>
            </p:cNvPr>
            <p:cNvCxnSpPr/>
            <p:nvPr/>
          </p:nvCxnSpPr>
          <p:spPr>
            <a:xfrm flipH="1" flipV="1">
              <a:off x="13435" y="3496"/>
              <a:ext cx="11" cy="427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arrow" w="med" len="med"/>
            </a:ln>
            <a:effectLst/>
          </p:spPr>
        </p:cxnSp>
      </p:grpSp>
      <p:sp>
        <p:nvSpPr>
          <p:cNvPr id="140" name="矩形: 圆角 30">
            <a:extLst>
              <a:ext uri="{FF2B5EF4-FFF2-40B4-BE49-F238E27FC236}">
                <a16:creationId xmlns:a16="http://schemas.microsoft.com/office/drawing/2014/main" id="{A3F159A8-E2AB-4154-9437-9D1ACC302533}"/>
              </a:ext>
            </a:extLst>
          </p:cNvPr>
          <p:cNvSpPr/>
          <p:nvPr/>
        </p:nvSpPr>
        <p:spPr bwMode="auto">
          <a:xfrm>
            <a:off x="10215215" y="2111375"/>
            <a:ext cx="1427322" cy="488283"/>
          </a:xfrm>
          <a:prstGeom prst="roundRect">
            <a:avLst/>
          </a:prstGeom>
          <a:solidFill>
            <a:srgbClr val="383841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en-US" altLang="zh-CN" sz="14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LIMS</a:t>
            </a:r>
          </a:p>
        </p:txBody>
      </p:sp>
      <p:cxnSp>
        <p:nvCxnSpPr>
          <p:cNvPr id="141" name="曲线连接符 52">
            <a:extLst>
              <a:ext uri="{FF2B5EF4-FFF2-40B4-BE49-F238E27FC236}">
                <a16:creationId xmlns:a16="http://schemas.microsoft.com/office/drawing/2014/main" id="{995FD030-E8BE-480A-9C9E-8D3830EC0444}"/>
              </a:ext>
            </a:extLst>
          </p:cNvPr>
          <p:cNvCxnSpPr>
            <a:stCxn id="103" idx="3"/>
            <a:endCxn id="140" idx="1"/>
          </p:cNvCxnSpPr>
          <p:nvPr/>
        </p:nvCxnSpPr>
        <p:spPr>
          <a:xfrm flipV="1">
            <a:off x="9940290" y="2355850"/>
            <a:ext cx="274955" cy="1794510"/>
          </a:xfrm>
          <a:prstGeom prst="curvedConnector3">
            <a:avLst>
              <a:gd name="adj1" fmla="val -2540"/>
            </a:avLst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stealth"/>
          </a:ln>
          <a:effectLst/>
        </p:spPr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95362BBC-A24A-408D-B3E8-285E42699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" y="1247068"/>
            <a:ext cx="1545965" cy="1524143"/>
          </a:xfrm>
          <a:prstGeom prst="rect">
            <a:avLst/>
          </a:pr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039D28D-3293-4624-8983-76522BDBBD03}"/>
              </a:ext>
            </a:extLst>
          </p:cNvPr>
          <p:cNvCxnSpPr/>
          <p:nvPr/>
        </p:nvCxnSpPr>
        <p:spPr>
          <a:xfrm>
            <a:off x="7463155" y="34682"/>
            <a:ext cx="0" cy="79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86564FD5-9237-4550-9C1F-325B38603FE0}"/>
              </a:ext>
            </a:extLst>
          </p:cNvPr>
          <p:cNvCxnSpPr/>
          <p:nvPr/>
        </p:nvCxnSpPr>
        <p:spPr>
          <a:xfrm>
            <a:off x="5379758" y="329130"/>
            <a:ext cx="20002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>
            <a:extLst>
              <a:ext uri="{FF2B5EF4-FFF2-40B4-BE49-F238E27FC236}">
                <a16:creationId xmlns:a16="http://schemas.microsoft.com/office/drawing/2014/main" id="{D69D73D4-8E2E-4995-8E76-53F9E46931EF}"/>
              </a:ext>
            </a:extLst>
          </p:cNvPr>
          <p:cNvSpPr txBox="1"/>
          <p:nvPr/>
        </p:nvSpPr>
        <p:spPr>
          <a:xfrm>
            <a:off x="6159101" y="145196"/>
            <a:ext cx="8735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实验室</a:t>
            </a:r>
            <a:endParaRPr lang="zh-CN" altLang="en-US" sz="1400" dirty="0"/>
          </a:p>
        </p:txBody>
      </p:sp>
      <p:cxnSp>
        <p:nvCxnSpPr>
          <p:cNvPr id="146" name="直接连接符 145">
            <a:extLst>
              <a:ext uri="{FF2B5EF4-FFF2-40B4-BE49-F238E27FC236}">
                <a16:creationId xmlns:a16="http://schemas.microsoft.com/office/drawing/2014/main" id="{CBA96C27-80DC-4AB7-8085-3C47F3800D01}"/>
              </a:ext>
            </a:extLst>
          </p:cNvPr>
          <p:cNvCxnSpPr/>
          <p:nvPr/>
        </p:nvCxnSpPr>
        <p:spPr>
          <a:xfrm>
            <a:off x="10131154" y="-21877"/>
            <a:ext cx="0" cy="79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>
            <a:extLst>
              <a:ext uri="{FF2B5EF4-FFF2-40B4-BE49-F238E27FC236}">
                <a16:creationId xmlns:a16="http://schemas.microsoft.com/office/drawing/2014/main" id="{6B3BC07C-1F4F-4F4A-A452-B46CF8E6C128}"/>
              </a:ext>
            </a:extLst>
          </p:cNvPr>
          <p:cNvCxnSpPr>
            <a:cxnSpLocks/>
          </p:cNvCxnSpPr>
          <p:nvPr/>
        </p:nvCxnSpPr>
        <p:spPr>
          <a:xfrm>
            <a:off x="7502318" y="313374"/>
            <a:ext cx="26288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>
            <a:extLst>
              <a:ext uri="{FF2B5EF4-FFF2-40B4-BE49-F238E27FC236}">
                <a16:creationId xmlns:a16="http://schemas.microsoft.com/office/drawing/2014/main" id="{5311978F-0F9D-467E-9A01-5138D344D337}"/>
              </a:ext>
            </a:extLst>
          </p:cNvPr>
          <p:cNvSpPr txBox="1"/>
          <p:nvPr/>
        </p:nvSpPr>
        <p:spPr>
          <a:xfrm>
            <a:off x="8281660" y="129440"/>
            <a:ext cx="12707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00"/>
                </a:solidFill>
                <a:latin typeface="Titillium Web"/>
              </a:rPr>
              <a:t>中试线或工厂</a:t>
            </a:r>
            <a:endParaRPr lang="zh-CN" altLang="en-US" sz="140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6DC8A3C3-3D44-408B-B88F-7CBB4F171904}"/>
              </a:ext>
            </a:extLst>
          </p:cNvPr>
          <p:cNvCxnSpPr/>
          <p:nvPr/>
        </p:nvCxnSpPr>
        <p:spPr>
          <a:xfrm>
            <a:off x="12110972" y="10937"/>
            <a:ext cx="0" cy="79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箭头连接符 150">
            <a:extLst>
              <a:ext uri="{FF2B5EF4-FFF2-40B4-BE49-F238E27FC236}">
                <a16:creationId xmlns:a16="http://schemas.microsoft.com/office/drawing/2014/main" id="{B3831840-463E-4EBD-AA9B-D90A783A0154}"/>
              </a:ext>
            </a:extLst>
          </p:cNvPr>
          <p:cNvCxnSpPr/>
          <p:nvPr/>
        </p:nvCxnSpPr>
        <p:spPr>
          <a:xfrm>
            <a:off x="10027575" y="305385"/>
            <a:ext cx="20002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文本框 151">
            <a:extLst>
              <a:ext uri="{FF2B5EF4-FFF2-40B4-BE49-F238E27FC236}">
                <a16:creationId xmlns:a16="http://schemas.microsoft.com/office/drawing/2014/main" id="{F2AC33B6-A403-449E-8205-C04376C5C8D9}"/>
              </a:ext>
            </a:extLst>
          </p:cNvPr>
          <p:cNvSpPr txBox="1"/>
          <p:nvPr/>
        </p:nvSpPr>
        <p:spPr>
          <a:xfrm>
            <a:off x="10806918" y="121451"/>
            <a:ext cx="8735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00"/>
                </a:solidFill>
                <a:latin typeface="Titillium Web"/>
              </a:rPr>
              <a:t>客户</a:t>
            </a:r>
            <a:endParaRPr lang="zh-CN" altLang="en-US" sz="1400" dirty="0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2804134F-CD14-4254-BB72-2072D20BD10C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83841"/>
                </a:solidFill>
              </a:rPr>
              <a:t>参考</a:t>
            </a:r>
          </a:p>
        </p:txBody>
      </p:sp>
    </p:spTree>
    <p:extLst>
      <p:ext uri="{BB962C8B-B14F-4D97-AF65-F5344CB8AC3E}">
        <p14:creationId xmlns:p14="http://schemas.microsoft.com/office/powerpoint/2010/main" val="334511553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</TotalTime>
  <Words>1547</Words>
  <Application>Microsoft Office PowerPoint</Application>
  <PresentationFormat>宽屏</PresentationFormat>
  <Paragraphs>484</Paragraphs>
  <Slides>8</Slides>
  <Notes>5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等线</vt:lpstr>
      <vt:lpstr>方正兰亭粗黑_GBK</vt:lpstr>
      <vt:lpstr>华文细黑</vt:lpstr>
      <vt:lpstr>微软雅黑</vt:lpstr>
      <vt:lpstr>Arial</vt:lpstr>
      <vt:lpstr>Times New Roman</vt:lpstr>
      <vt:lpstr>Titillium Web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LW</dc:creator>
  <cp:lastModifiedBy>曹津彬</cp:lastModifiedBy>
  <cp:revision>6</cp:revision>
  <dcterms:created xsi:type="dcterms:W3CDTF">2022-06-04T08:58:47Z</dcterms:created>
  <dcterms:modified xsi:type="dcterms:W3CDTF">2022-06-06T09:37:58Z</dcterms:modified>
</cp:coreProperties>
</file>

<file path=docProps/thumbnail.jpeg>
</file>